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 /><Relationship Id="rId2" Type="http://schemas.openxmlformats.org/package/2006/relationships/metadata/thumbnail" Target="docProps/thumbnail.jpeg" /><Relationship Id="rId1" Type="http://schemas.openxmlformats.org/officeDocument/2006/relationships/officeDocument" Target="ppt/presentation.xml" /><Relationship Id="rId4" Type="http://schemas.openxmlformats.org/officeDocument/2006/relationships/extended-properties" Target="docProps/app.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7" r:id="rId26"/>
    <p:sldId id="289" r:id="rId27"/>
    <p:sldId id="288" r:id="rId28"/>
  </p:sldIdLst>
  <p:sldSz cx="18288000" cy="10287000"/>
  <p:notesSz cx="6858000" cy="9144000"/>
  <p:embeddedFontLst>
    <p:embeddedFont>
      <p:font typeface="Potta One" pitchFamily="2" charset="-128"/>
      <p:regular r:id="rId29"/>
    </p:embeddedFont>
    <p:embeddedFont>
      <p:font typeface="つなぎゴシック" pitchFamily="2" charset="-128"/>
      <p:regular r:id="rId30"/>
    </p:embeddedFont>
    <p:embeddedFont>
      <p:font typeface="Calibri" panose="020F0502020204030204" pitchFamily="34" charset="0"/>
      <p:regular r:id="rId31"/>
      <p:bold r:id="rId32"/>
      <p:italic r:id="rId33"/>
      <p:boldItalic r:id="rId34"/>
    </p:embeddedFont>
    <p:embeddedFont>
      <p:font typeface="Cambria Math" panose="02040503050406030204" pitchFamily="18" charset="0"/>
      <p:regular r:id="rId3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CC20476-FB97-4552-A353-2771B8D8FEC7}">
          <p14:sldIdLst>
            <p14:sldId id="256"/>
            <p14:sldId id="257"/>
            <p14:sldId id="258"/>
            <p14:sldId id="259"/>
            <p14:sldId id="260"/>
            <p14:sldId id="261"/>
            <p14:sldId id="262"/>
            <p14:sldId id="263"/>
            <p14:sldId id="264"/>
            <p14:sldId id="265"/>
            <p14:sldId id="266"/>
            <p14:sldId id="267"/>
            <p14:sldId id="268"/>
            <p14:sldId id="269"/>
            <p14:sldId id="270"/>
            <p14:sldId id="271"/>
            <p14:sldId id="272"/>
            <p14:sldId id="273"/>
            <p14:sldId id="274"/>
            <p14:sldId id="275"/>
            <p14:sldId id="276"/>
            <p14:sldId id="277"/>
            <p14:sldId id="278"/>
            <p14:sldId id="279"/>
          </p14:sldIdLst>
        </p14:section>
        <p14:section name="Untitled Section" id="{43FFA01F-4D1B-49CC-8D37-BFE50CF3E959}">
          <p14:sldIdLst>
            <p14:sldId id="287"/>
            <p14:sldId id="289"/>
            <p14:sldId id="288"/>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p:scale>
          <a:sx n="50" d="100"/>
          <a:sy n="50" d="100"/>
        </p:scale>
        <p:origin x="1914" y="17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 /><Relationship Id="rId13" Type="http://schemas.openxmlformats.org/officeDocument/2006/relationships/slide" Target="slides/slide12.xml" /><Relationship Id="rId18" Type="http://schemas.openxmlformats.org/officeDocument/2006/relationships/slide" Target="slides/slide17.xml" /><Relationship Id="rId26" Type="http://schemas.openxmlformats.org/officeDocument/2006/relationships/slide" Target="slides/slide25.xml" /><Relationship Id="rId39" Type="http://schemas.openxmlformats.org/officeDocument/2006/relationships/tableStyles" Target="tableStyles.xml" /><Relationship Id="rId3" Type="http://schemas.openxmlformats.org/officeDocument/2006/relationships/slide" Target="slides/slide2.xml" /><Relationship Id="rId21" Type="http://schemas.openxmlformats.org/officeDocument/2006/relationships/slide" Target="slides/slide20.xml" /><Relationship Id="rId34" Type="http://schemas.openxmlformats.org/officeDocument/2006/relationships/font" Target="fonts/font6.fntdata" /><Relationship Id="rId7" Type="http://schemas.openxmlformats.org/officeDocument/2006/relationships/slide" Target="slides/slide6.xml" /><Relationship Id="rId12" Type="http://schemas.openxmlformats.org/officeDocument/2006/relationships/slide" Target="slides/slide11.xml" /><Relationship Id="rId17" Type="http://schemas.openxmlformats.org/officeDocument/2006/relationships/slide" Target="slides/slide16.xml" /><Relationship Id="rId25" Type="http://schemas.openxmlformats.org/officeDocument/2006/relationships/slide" Target="slides/slide24.xml" /><Relationship Id="rId33" Type="http://schemas.openxmlformats.org/officeDocument/2006/relationships/font" Target="fonts/font5.fntdata" /><Relationship Id="rId38" Type="http://schemas.openxmlformats.org/officeDocument/2006/relationships/theme" Target="theme/theme1.xml" /><Relationship Id="rId2" Type="http://schemas.openxmlformats.org/officeDocument/2006/relationships/slide" Target="slides/slide1.xml" /><Relationship Id="rId16" Type="http://schemas.openxmlformats.org/officeDocument/2006/relationships/slide" Target="slides/slide15.xml" /><Relationship Id="rId20" Type="http://schemas.openxmlformats.org/officeDocument/2006/relationships/slide" Target="slides/slide19.xml" /><Relationship Id="rId29" Type="http://schemas.openxmlformats.org/officeDocument/2006/relationships/font" Target="fonts/font1.fntdata" /><Relationship Id="rId1" Type="http://schemas.openxmlformats.org/officeDocument/2006/relationships/slideMaster" Target="slideMasters/slideMaster1.xml" /><Relationship Id="rId6" Type="http://schemas.openxmlformats.org/officeDocument/2006/relationships/slide" Target="slides/slide5.xml" /><Relationship Id="rId11" Type="http://schemas.openxmlformats.org/officeDocument/2006/relationships/slide" Target="slides/slide10.xml" /><Relationship Id="rId24" Type="http://schemas.openxmlformats.org/officeDocument/2006/relationships/slide" Target="slides/slide23.xml" /><Relationship Id="rId32" Type="http://schemas.openxmlformats.org/officeDocument/2006/relationships/font" Target="fonts/font4.fntdata" /><Relationship Id="rId37" Type="http://schemas.openxmlformats.org/officeDocument/2006/relationships/viewProps" Target="viewProps.xml" /><Relationship Id="rId5" Type="http://schemas.openxmlformats.org/officeDocument/2006/relationships/slide" Target="slides/slide4.xml" /><Relationship Id="rId15" Type="http://schemas.openxmlformats.org/officeDocument/2006/relationships/slide" Target="slides/slide14.xml" /><Relationship Id="rId23" Type="http://schemas.openxmlformats.org/officeDocument/2006/relationships/slide" Target="slides/slide22.xml" /><Relationship Id="rId28" Type="http://schemas.openxmlformats.org/officeDocument/2006/relationships/slide" Target="slides/slide27.xml" /><Relationship Id="rId36" Type="http://schemas.openxmlformats.org/officeDocument/2006/relationships/presProps" Target="presProps.xml" /><Relationship Id="rId10" Type="http://schemas.openxmlformats.org/officeDocument/2006/relationships/slide" Target="slides/slide9.xml" /><Relationship Id="rId19" Type="http://schemas.openxmlformats.org/officeDocument/2006/relationships/slide" Target="slides/slide18.xml" /><Relationship Id="rId31" Type="http://schemas.openxmlformats.org/officeDocument/2006/relationships/font" Target="fonts/font3.fntdata" /><Relationship Id="rId4" Type="http://schemas.openxmlformats.org/officeDocument/2006/relationships/slide" Target="slides/slide3.xml" /><Relationship Id="rId9" Type="http://schemas.openxmlformats.org/officeDocument/2006/relationships/slide" Target="slides/slide8.xml" /><Relationship Id="rId14" Type="http://schemas.openxmlformats.org/officeDocument/2006/relationships/slide" Target="slides/slide13.xml" /><Relationship Id="rId22" Type="http://schemas.openxmlformats.org/officeDocument/2006/relationships/slide" Target="slides/slide21.xml" /><Relationship Id="rId27" Type="http://schemas.openxmlformats.org/officeDocument/2006/relationships/slide" Target="slides/slide26.xml" /><Relationship Id="rId30" Type="http://schemas.openxmlformats.org/officeDocument/2006/relationships/font" Target="fonts/font2.fntdata" /><Relationship Id="rId35" Type="http://schemas.openxmlformats.org/officeDocument/2006/relationships/font" Target="fonts/font7.fntdata"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12/9/2023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12/9/2023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12/9/2023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theme" Target="../theme/theme1.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12/9/2023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svg" /><Relationship Id="rId3" Type="http://schemas.openxmlformats.org/officeDocument/2006/relationships/image" Target="../media/image2.png" /><Relationship Id="rId7" Type="http://schemas.openxmlformats.org/officeDocument/2006/relationships/image" Target="../media/image6.png" /><Relationship Id="rId2" Type="http://schemas.openxmlformats.org/officeDocument/2006/relationships/image" Target="../media/image1.jpeg" /><Relationship Id="rId1" Type="http://schemas.openxmlformats.org/officeDocument/2006/relationships/slideLayout" Target="../slideLayouts/slideLayout7.xml" /><Relationship Id="rId6" Type="http://schemas.openxmlformats.org/officeDocument/2006/relationships/image" Target="../media/image5.svg" /><Relationship Id="rId5" Type="http://schemas.openxmlformats.org/officeDocument/2006/relationships/image" Target="../media/image4.png" /><Relationship Id="rId10" Type="http://schemas.openxmlformats.org/officeDocument/2006/relationships/image" Target="../media/image9.svg" /><Relationship Id="rId4" Type="http://schemas.openxmlformats.org/officeDocument/2006/relationships/image" Target="../media/image3.svg" /><Relationship Id="rId9" Type="http://schemas.openxmlformats.org/officeDocument/2006/relationships/image" Target="../media/image8.png" /></Relationships>
</file>

<file path=ppt/slides/_rels/slide10.xml.rels><?xml version="1.0" encoding="UTF-8" standalone="yes"?>
<Relationships xmlns="http://schemas.openxmlformats.org/package/2006/relationships"><Relationship Id="rId8" Type="http://schemas.openxmlformats.org/officeDocument/2006/relationships/image" Target="../media/image26.png" /><Relationship Id="rId13" Type="http://schemas.openxmlformats.org/officeDocument/2006/relationships/image" Target="../media/image35.svg" /><Relationship Id="rId3" Type="http://schemas.openxmlformats.org/officeDocument/2006/relationships/image" Target="../media/image21.svg" /><Relationship Id="rId7" Type="http://schemas.openxmlformats.org/officeDocument/2006/relationships/image" Target="../media/image25.svg" /><Relationship Id="rId12" Type="http://schemas.openxmlformats.org/officeDocument/2006/relationships/image" Target="../media/image34.png" /><Relationship Id="rId2" Type="http://schemas.openxmlformats.org/officeDocument/2006/relationships/image" Target="../media/image20.png" /><Relationship Id="rId1" Type="http://schemas.openxmlformats.org/officeDocument/2006/relationships/slideLayout" Target="../slideLayouts/slideLayout7.xml" /><Relationship Id="rId6" Type="http://schemas.openxmlformats.org/officeDocument/2006/relationships/image" Target="../media/image24.png" /><Relationship Id="rId11" Type="http://schemas.openxmlformats.org/officeDocument/2006/relationships/image" Target="../media/image31.svg" /><Relationship Id="rId5" Type="http://schemas.openxmlformats.org/officeDocument/2006/relationships/image" Target="../media/image5.svg" /><Relationship Id="rId10" Type="http://schemas.openxmlformats.org/officeDocument/2006/relationships/image" Target="../media/image30.png" /><Relationship Id="rId4" Type="http://schemas.openxmlformats.org/officeDocument/2006/relationships/image" Target="../media/image4.png" /><Relationship Id="rId9" Type="http://schemas.openxmlformats.org/officeDocument/2006/relationships/image" Target="../media/image27.svg" /><Relationship Id="rId14" Type="http://schemas.openxmlformats.org/officeDocument/2006/relationships/image" Target="../media/image36.png" /></Relationships>
</file>

<file path=ppt/slides/_rels/slide11.xml.rels><?xml version="1.0" encoding="UTF-8" standalone="yes"?>
<Relationships xmlns="http://schemas.openxmlformats.org/package/2006/relationships"><Relationship Id="rId8" Type="http://schemas.openxmlformats.org/officeDocument/2006/relationships/image" Target="../media/image26.png" /><Relationship Id="rId13" Type="http://schemas.openxmlformats.org/officeDocument/2006/relationships/image" Target="../media/image35.svg" /><Relationship Id="rId3" Type="http://schemas.openxmlformats.org/officeDocument/2006/relationships/image" Target="../media/image21.svg" /><Relationship Id="rId7" Type="http://schemas.openxmlformats.org/officeDocument/2006/relationships/image" Target="../media/image25.svg" /><Relationship Id="rId12" Type="http://schemas.openxmlformats.org/officeDocument/2006/relationships/image" Target="../media/image34.png" /><Relationship Id="rId2" Type="http://schemas.openxmlformats.org/officeDocument/2006/relationships/image" Target="../media/image20.png" /><Relationship Id="rId1" Type="http://schemas.openxmlformats.org/officeDocument/2006/relationships/slideLayout" Target="../slideLayouts/slideLayout7.xml" /><Relationship Id="rId6" Type="http://schemas.openxmlformats.org/officeDocument/2006/relationships/image" Target="../media/image24.png" /><Relationship Id="rId11" Type="http://schemas.openxmlformats.org/officeDocument/2006/relationships/image" Target="../media/image31.svg" /><Relationship Id="rId5" Type="http://schemas.openxmlformats.org/officeDocument/2006/relationships/image" Target="../media/image5.svg" /><Relationship Id="rId10" Type="http://schemas.openxmlformats.org/officeDocument/2006/relationships/image" Target="../media/image30.png" /><Relationship Id="rId4" Type="http://schemas.openxmlformats.org/officeDocument/2006/relationships/image" Target="../media/image4.png" /><Relationship Id="rId9" Type="http://schemas.openxmlformats.org/officeDocument/2006/relationships/image" Target="../media/image27.svg" /><Relationship Id="rId14" Type="http://schemas.openxmlformats.org/officeDocument/2006/relationships/image" Target="../media/image37.png" /></Relationships>
</file>

<file path=ppt/slides/_rels/slide12.xml.rels><?xml version="1.0" encoding="UTF-8" standalone="yes"?>
<Relationships xmlns="http://schemas.openxmlformats.org/package/2006/relationships"><Relationship Id="rId8" Type="http://schemas.openxmlformats.org/officeDocument/2006/relationships/image" Target="../media/image26.png" /><Relationship Id="rId13" Type="http://schemas.openxmlformats.org/officeDocument/2006/relationships/image" Target="../media/image35.svg" /><Relationship Id="rId3" Type="http://schemas.openxmlformats.org/officeDocument/2006/relationships/image" Target="../media/image21.svg" /><Relationship Id="rId7" Type="http://schemas.openxmlformats.org/officeDocument/2006/relationships/image" Target="../media/image25.svg" /><Relationship Id="rId12" Type="http://schemas.openxmlformats.org/officeDocument/2006/relationships/image" Target="../media/image34.png" /><Relationship Id="rId2" Type="http://schemas.openxmlformats.org/officeDocument/2006/relationships/image" Target="../media/image20.png" /><Relationship Id="rId1" Type="http://schemas.openxmlformats.org/officeDocument/2006/relationships/slideLayout" Target="../slideLayouts/slideLayout7.xml" /><Relationship Id="rId6" Type="http://schemas.openxmlformats.org/officeDocument/2006/relationships/image" Target="../media/image24.png" /><Relationship Id="rId11" Type="http://schemas.openxmlformats.org/officeDocument/2006/relationships/image" Target="../media/image31.svg" /><Relationship Id="rId5" Type="http://schemas.openxmlformats.org/officeDocument/2006/relationships/image" Target="../media/image5.svg" /><Relationship Id="rId15" Type="http://schemas.openxmlformats.org/officeDocument/2006/relationships/image" Target="../media/image39.svg" /><Relationship Id="rId10" Type="http://schemas.openxmlformats.org/officeDocument/2006/relationships/image" Target="../media/image30.png" /><Relationship Id="rId4" Type="http://schemas.openxmlformats.org/officeDocument/2006/relationships/image" Target="../media/image4.png" /><Relationship Id="rId9" Type="http://schemas.openxmlformats.org/officeDocument/2006/relationships/image" Target="../media/image27.svg" /><Relationship Id="rId14" Type="http://schemas.openxmlformats.org/officeDocument/2006/relationships/image" Target="../media/image38.png" /></Relationships>
</file>

<file path=ppt/slides/_rels/slide13.xml.rels><?xml version="1.0" encoding="UTF-8" standalone="yes"?>
<Relationships xmlns="http://schemas.openxmlformats.org/package/2006/relationships"><Relationship Id="rId8" Type="http://schemas.openxmlformats.org/officeDocument/2006/relationships/image" Target="../media/image26.png" /><Relationship Id="rId13" Type="http://schemas.openxmlformats.org/officeDocument/2006/relationships/image" Target="../media/image35.svg" /><Relationship Id="rId3" Type="http://schemas.openxmlformats.org/officeDocument/2006/relationships/image" Target="../media/image21.svg" /><Relationship Id="rId7" Type="http://schemas.openxmlformats.org/officeDocument/2006/relationships/image" Target="../media/image25.svg" /><Relationship Id="rId12" Type="http://schemas.openxmlformats.org/officeDocument/2006/relationships/image" Target="../media/image34.png" /><Relationship Id="rId2" Type="http://schemas.openxmlformats.org/officeDocument/2006/relationships/image" Target="../media/image20.png" /><Relationship Id="rId1" Type="http://schemas.openxmlformats.org/officeDocument/2006/relationships/slideLayout" Target="../slideLayouts/slideLayout7.xml" /><Relationship Id="rId6" Type="http://schemas.openxmlformats.org/officeDocument/2006/relationships/image" Target="../media/image24.png" /><Relationship Id="rId11" Type="http://schemas.openxmlformats.org/officeDocument/2006/relationships/image" Target="../media/image31.svg" /><Relationship Id="rId5" Type="http://schemas.openxmlformats.org/officeDocument/2006/relationships/image" Target="../media/image5.svg" /><Relationship Id="rId10" Type="http://schemas.openxmlformats.org/officeDocument/2006/relationships/image" Target="../media/image30.png" /><Relationship Id="rId4" Type="http://schemas.openxmlformats.org/officeDocument/2006/relationships/image" Target="../media/image4.png" /><Relationship Id="rId9" Type="http://schemas.openxmlformats.org/officeDocument/2006/relationships/image" Target="../media/image27.svg" /><Relationship Id="rId14" Type="http://schemas.openxmlformats.org/officeDocument/2006/relationships/image" Target="../media/image40.png" /></Relationships>
</file>

<file path=ppt/slides/_rels/slide14.xml.rels><?xml version="1.0" encoding="UTF-8" standalone="yes"?>
<Relationships xmlns="http://schemas.openxmlformats.org/package/2006/relationships"><Relationship Id="rId8" Type="http://schemas.openxmlformats.org/officeDocument/2006/relationships/image" Target="../media/image26.png" /><Relationship Id="rId13" Type="http://schemas.openxmlformats.org/officeDocument/2006/relationships/image" Target="../media/image35.svg" /><Relationship Id="rId3" Type="http://schemas.openxmlformats.org/officeDocument/2006/relationships/image" Target="../media/image21.svg" /><Relationship Id="rId7" Type="http://schemas.openxmlformats.org/officeDocument/2006/relationships/image" Target="../media/image25.svg" /><Relationship Id="rId12" Type="http://schemas.openxmlformats.org/officeDocument/2006/relationships/image" Target="../media/image34.png" /><Relationship Id="rId2" Type="http://schemas.openxmlformats.org/officeDocument/2006/relationships/image" Target="../media/image20.png" /><Relationship Id="rId1" Type="http://schemas.openxmlformats.org/officeDocument/2006/relationships/slideLayout" Target="../slideLayouts/slideLayout7.xml" /><Relationship Id="rId6" Type="http://schemas.openxmlformats.org/officeDocument/2006/relationships/image" Target="../media/image24.png" /><Relationship Id="rId11" Type="http://schemas.openxmlformats.org/officeDocument/2006/relationships/image" Target="../media/image31.svg" /><Relationship Id="rId5" Type="http://schemas.openxmlformats.org/officeDocument/2006/relationships/image" Target="../media/image5.svg" /><Relationship Id="rId10" Type="http://schemas.openxmlformats.org/officeDocument/2006/relationships/image" Target="../media/image30.png" /><Relationship Id="rId4" Type="http://schemas.openxmlformats.org/officeDocument/2006/relationships/image" Target="../media/image4.png" /><Relationship Id="rId9" Type="http://schemas.openxmlformats.org/officeDocument/2006/relationships/image" Target="../media/image27.svg" /></Relationships>
</file>

<file path=ppt/slides/_rels/slide15.xml.rels><?xml version="1.0" encoding="UTF-8" standalone="yes"?>
<Relationships xmlns="http://schemas.openxmlformats.org/package/2006/relationships"><Relationship Id="rId8" Type="http://schemas.openxmlformats.org/officeDocument/2006/relationships/image" Target="../media/image26.png" /><Relationship Id="rId13" Type="http://schemas.openxmlformats.org/officeDocument/2006/relationships/image" Target="../media/image35.svg" /><Relationship Id="rId3" Type="http://schemas.openxmlformats.org/officeDocument/2006/relationships/image" Target="../media/image21.svg" /><Relationship Id="rId7" Type="http://schemas.openxmlformats.org/officeDocument/2006/relationships/image" Target="../media/image25.svg" /><Relationship Id="rId12" Type="http://schemas.openxmlformats.org/officeDocument/2006/relationships/image" Target="../media/image34.png" /><Relationship Id="rId2" Type="http://schemas.openxmlformats.org/officeDocument/2006/relationships/image" Target="../media/image20.png" /><Relationship Id="rId1" Type="http://schemas.openxmlformats.org/officeDocument/2006/relationships/slideLayout" Target="../slideLayouts/slideLayout7.xml" /><Relationship Id="rId6" Type="http://schemas.openxmlformats.org/officeDocument/2006/relationships/image" Target="../media/image24.png" /><Relationship Id="rId11" Type="http://schemas.openxmlformats.org/officeDocument/2006/relationships/image" Target="../media/image31.svg" /><Relationship Id="rId5" Type="http://schemas.openxmlformats.org/officeDocument/2006/relationships/image" Target="../media/image5.svg" /><Relationship Id="rId10" Type="http://schemas.openxmlformats.org/officeDocument/2006/relationships/image" Target="../media/image30.png" /><Relationship Id="rId4" Type="http://schemas.openxmlformats.org/officeDocument/2006/relationships/image" Target="../media/image4.png" /><Relationship Id="rId9" Type="http://schemas.openxmlformats.org/officeDocument/2006/relationships/image" Target="../media/image27.svg" /></Relationships>
</file>

<file path=ppt/slides/_rels/slide16.xml.rels><?xml version="1.0" encoding="UTF-8" standalone="yes"?>
<Relationships xmlns="http://schemas.openxmlformats.org/package/2006/relationships"><Relationship Id="rId8" Type="http://schemas.openxmlformats.org/officeDocument/2006/relationships/image" Target="../media/image26.png" /><Relationship Id="rId13" Type="http://schemas.openxmlformats.org/officeDocument/2006/relationships/image" Target="../media/image35.svg" /><Relationship Id="rId3" Type="http://schemas.openxmlformats.org/officeDocument/2006/relationships/image" Target="../media/image21.svg" /><Relationship Id="rId7" Type="http://schemas.openxmlformats.org/officeDocument/2006/relationships/image" Target="../media/image25.svg" /><Relationship Id="rId12" Type="http://schemas.openxmlformats.org/officeDocument/2006/relationships/image" Target="../media/image34.png" /><Relationship Id="rId2" Type="http://schemas.openxmlformats.org/officeDocument/2006/relationships/image" Target="../media/image20.png" /><Relationship Id="rId1" Type="http://schemas.openxmlformats.org/officeDocument/2006/relationships/slideLayout" Target="../slideLayouts/slideLayout7.xml" /><Relationship Id="rId6" Type="http://schemas.openxmlformats.org/officeDocument/2006/relationships/image" Target="../media/image24.png" /><Relationship Id="rId11" Type="http://schemas.openxmlformats.org/officeDocument/2006/relationships/image" Target="../media/image31.svg" /><Relationship Id="rId5" Type="http://schemas.openxmlformats.org/officeDocument/2006/relationships/image" Target="../media/image5.svg" /><Relationship Id="rId15" Type="http://schemas.openxmlformats.org/officeDocument/2006/relationships/image" Target="../media/image42.png" /><Relationship Id="rId10" Type="http://schemas.openxmlformats.org/officeDocument/2006/relationships/image" Target="../media/image30.png" /><Relationship Id="rId4" Type="http://schemas.openxmlformats.org/officeDocument/2006/relationships/image" Target="../media/image4.png" /><Relationship Id="rId9" Type="http://schemas.openxmlformats.org/officeDocument/2006/relationships/image" Target="../media/image27.svg" /><Relationship Id="rId14" Type="http://schemas.openxmlformats.org/officeDocument/2006/relationships/image" Target="../media/image41.png" /></Relationships>
</file>

<file path=ppt/slides/_rels/slide17.xml.rels><?xml version="1.0" encoding="UTF-8" standalone="yes"?>
<Relationships xmlns="http://schemas.openxmlformats.org/package/2006/relationships"><Relationship Id="rId8" Type="http://schemas.openxmlformats.org/officeDocument/2006/relationships/image" Target="../media/image26.png" /><Relationship Id="rId13" Type="http://schemas.openxmlformats.org/officeDocument/2006/relationships/image" Target="../media/image35.svg" /><Relationship Id="rId3" Type="http://schemas.openxmlformats.org/officeDocument/2006/relationships/image" Target="../media/image21.svg" /><Relationship Id="rId7" Type="http://schemas.openxmlformats.org/officeDocument/2006/relationships/image" Target="../media/image25.svg" /><Relationship Id="rId12" Type="http://schemas.openxmlformats.org/officeDocument/2006/relationships/image" Target="../media/image34.png" /><Relationship Id="rId2" Type="http://schemas.openxmlformats.org/officeDocument/2006/relationships/image" Target="../media/image20.png" /><Relationship Id="rId1" Type="http://schemas.openxmlformats.org/officeDocument/2006/relationships/slideLayout" Target="../slideLayouts/slideLayout7.xml" /><Relationship Id="rId6" Type="http://schemas.openxmlformats.org/officeDocument/2006/relationships/image" Target="../media/image24.png" /><Relationship Id="rId11" Type="http://schemas.openxmlformats.org/officeDocument/2006/relationships/image" Target="../media/image31.svg" /><Relationship Id="rId5" Type="http://schemas.openxmlformats.org/officeDocument/2006/relationships/image" Target="../media/image5.svg" /><Relationship Id="rId15" Type="http://schemas.openxmlformats.org/officeDocument/2006/relationships/image" Target="../media/image39.svg" /><Relationship Id="rId10" Type="http://schemas.openxmlformats.org/officeDocument/2006/relationships/image" Target="../media/image30.png" /><Relationship Id="rId4" Type="http://schemas.openxmlformats.org/officeDocument/2006/relationships/image" Target="../media/image4.png" /><Relationship Id="rId9" Type="http://schemas.openxmlformats.org/officeDocument/2006/relationships/image" Target="../media/image27.svg" /><Relationship Id="rId14" Type="http://schemas.openxmlformats.org/officeDocument/2006/relationships/image" Target="../media/image38.png" /></Relationships>
</file>

<file path=ppt/slides/_rels/slide18.xml.rels><?xml version="1.0" encoding="UTF-8" standalone="yes"?>
<Relationships xmlns="http://schemas.openxmlformats.org/package/2006/relationships"><Relationship Id="rId8" Type="http://schemas.openxmlformats.org/officeDocument/2006/relationships/image" Target="../media/image26.png" /><Relationship Id="rId13" Type="http://schemas.openxmlformats.org/officeDocument/2006/relationships/image" Target="../media/image35.svg" /><Relationship Id="rId3" Type="http://schemas.openxmlformats.org/officeDocument/2006/relationships/image" Target="../media/image21.svg" /><Relationship Id="rId7" Type="http://schemas.openxmlformats.org/officeDocument/2006/relationships/image" Target="../media/image25.svg" /><Relationship Id="rId12" Type="http://schemas.openxmlformats.org/officeDocument/2006/relationships/image" Target="../media/image34.png" /><Relationship Id="rId2" Type="http://schemas.openxmlformats.org/officeDocument/2006/relationships/image" Target="../media/image20.png" /><Relationship Id="rId1" Type="http://schemas.openxmlformats.org/officeDocument/2006/relationships/slideLayout" Target="../slideLayouts/slideLayout7.xml" /><Relationship Id="rId6" Type="http://schemas.openxmlformats.org/officeDocument/2006/relationships/image" Target="../media/image24.png" /><Relationship Id="rId11" Type="http://schemas.openxmlformats.org/officeDocument/2006/relationships/image" Target="../media/image31.svg" /><Relationship Id="rId5" Type="http://schemas.openxmlformats.org/officeDocument/2006/relationships/image" Target="../media/image5.svg" /><Relationship Id="rId10" Type="http://schemas.openxmlformats.org/officeDocument/2006/relationships/image" Target="../media/image30.png" /><Relationship Id="rId4" Type="http://schemas.openxmlformats.org/officeDocument/2006/relationships/image" Target="../media/image4.png" /><Relationship Id="rId9" Type="http://schemas.openxmlformats.org/officeDocument/2006/relationships/image" Target="../media/image27.svg" /><Relationship Id="rId14" Type="http://schemas.openxmlformats.org/officeDocument/2006/relationships/image" Target="../media/image43.png" /></Relationships>
</file>

<file path=ppt/slides/_rels/slide19.xml.rels><?xml version="1.0" encoding="UTF-8" standalone="yes"?>
<Relationships xmlns="http://schemas.openxmlformats.org/package/2006/relationships"><Relationship Id="rId8" Type="http://schemas.openxmlformats.org/officeDocument/2006/relationships/image" Target="../media/image26.png" /><Relationship Id="rId13" Type="http://schemas.openxmlformats.org/officeDocument/2006/relationships/image" Target="../media/image35.svg" /><Relationship Id="rId3" Type="http://schemas.openxmlformats.org/officeDocument/2006/relationships/image" Target="../media/image21.svg" /><Relationship Id="rId7" Type="http://schemas.openxmlformats.org/officeDocument/2006/relationships/image" Target="../media/image25.svg" /><Relationship Id="rId12" Type="http://schemas.openxmlformats.org/officeDocument/2006/relationships/image" Target="../media/image34.png" /><Relationship Id="rId2" Type="http://schemas.openxmlformats.org/officeDocument/2006/relationships/image" Target="../media/image20.png" /><Relationship Id="rId1" Type="http://schemas.openxmlformats.org/officeDocument/2006/relationships/slideLayout" Target="../slideLayouts/slideLayout7.xml" /><Relationship Id="rId6" Type="http://schemas.openxmlformats.org/officeDocument/2006/relationships/image" Target="../media/image24.png" /><Relationship Id="rId11" Type="http://schemas.openxmlformats.org/officeDocument/2006/relationships/image" Target="../media/image31.svg" /><Relationship Id="rId5" Type="http://schemas.openxmlformats.org/officeDocument/2006/relationships/image" Target="../media/image5.svg" /><Relationship Id="rId10" Type="http://schemas.openxmlformats.org/officeDocument/2006/relationships/image" Target="../media/image30.png" /><Relationship Id="rId4" Type="http://schemas.openxmlformats.org/officeDocument/2006/relationships/image" Target="../media/image4.png" /><Relationship Id="rId9" Type="http://schemas.openxmlformats.org/officeDocument/2006/relationships/image" Target="../media/image27.svg" /></Relationships>
</file>

<file path=ppt/slides/_rels/slide2.xml.rels><?xml version="1.0" encoding="UTF-8" standalone="yes"?>
<Relationships xmlns="http://schemas.openxmlformats.org/package/2006/relationships"><Relationship Id="rId8" Type="http://schemas.openxmlformats.org/officeDocument/2006/relationships/image" Target="../media/image13.svg" /><Relationship Id="rId3" Type="http://schemas.openxmlformats.org/officeDocument/2006/relationships/image" Target="../media/image2.png" /><Relationship Id="rId7" Type="http://schemas.openxmlformats.org/officeDocument/2006/relationships/image" Target="../media/image12.png" /><Relationship Id="rId2" Type="http://schemas.openxmlformats.org/officeDocument/2006/relationships/image" Target="../media/image1.jpeg" /><Relationship Id="rId1" Type="http://schemas.openxmlformats.org/officeDocument/2006/relationships/slideLayout" Target="../slideLayouts/slideLayout7.xml" /><Relationship Id="rId6" Type="http://schemas.openxmlformats.org/officeDocument/2006/relationships/image" Target="../media/image11.svg" /><Relationship Id="rId5" Type="http://schemas.openxmlformats.org/officeDocument/2006/relationships/image" Target="../media/image10.png" /><Relationship Id="rId10" Type="http://schemas.openxmlformats.org/officeDocument/2006/relationships/image" Target="../media/image15.svg" /><Relationship Id="rId4" Type="http://schemas.openxmlformats.org/officeDocument/2006/relationships/image" Target="../media/image3.svg" /><Relationship Id="rId9" Type="http://schemas.openxmlformats.org/officeDocument/2006/relationships/image" Target="../media/image14.png" /></Relationships>
</file>

<file path=ppt/slides/_rels/slide20.xml.rels><?xml version="1.0" encoding="UTF-8" standalone="yes"?>
<Relationships xmlns="http://schemas.openxmlformats.org/package/2006/relationships"><Relationship Id="rId8" Type="http://schemas.openxmlformats.org/officeDocument/2006/relationships/image" Target="../media/image26.png" /><Relationship Id="rId13" Type="http://schemas.openxmlformats.org/officeDocument/2006/relationships/image" Target="../media/image35.svg" /><Relationship Id="rId3" Type="http://schemas.openxmlformats.org/officeDocument/2006/relationships/image" Target="../media/image21.svg" /><Relationship Id="rId7" Type="http://schemas.openxmlformats.org/officeDocument/2006/relationships/image" Target="../media/image25.svg" /><Relationship Id="rId12" Type="http://schemas.openxmlformats.org/officeDocument/2006/relationships/image" Target="../media/image34.png" /><Relationship Id="rId2" Type="http://schemas.openxmlformats.org/officeDocument/2006/relationships/image" Target="../media/image20.png" /><Relationship Id="rId1" Type="http://schemas.openxmlformats.org/officeDocument/2006/relationships/slideLayout" Target="../slideLayouts/slideLayout7.xml" /><Relationship Id="rId6" Type="http://schemas.openxmlformats.org/officeDocument/2006/relationships/image" Target="../media/image24.png" /><Relationship Id="rId11" Type="http://schemas.openxmlformats.org/officeDocument/2006/relationships/image" Target="../media/image31.svg" /><Relationship Id="rId5" Type="http://schemas.openxmlformats.org/officeDocument/2006/relationships/image" Target="../media/image5.svg" /><Relationship Id="rId10" Type="http://schemas.openxmlformats.org/officeDocument/2006/relationships/image" Target="../media/image30.png" /><Relationship Id="rId4" Type="http://schemas.openxmlformats.org/officeDocument/2006/relationships/image" Target="../media/image4.png" /><Relationship Id="rId9" Type="http://schemas.openxmlformats.org/officeDocument/2006/relationships/image" Target="../media/image27.svg" /></Relationships>
</file>

<file path=ppt/slides/_rels/slide21.xml.rels><?xml version="1.0" encoding="UTF-8" standalone="yes"?>
<Relationships xmlns="http://schemas.openxmlformats.org/package/2006/relationships"><Relationship Id="rId8" Type="http://schemas.openxmlformats.org/officeDocument/2006/relationships/image" Target="../media/image26.png" /><Relationship Id="rId13" Type="http://schemas.openxmlformats.org/officeDocument/2006/relationships/image" Target="../media/image35.svg" /><Relationship Id="rId3" Type="http://schemas.openxmlformats.org/officeDocument/2006/relationships/image" Target="../media/image21.svg" /><Relationship Id="rId7" Type="http://schemas.openxmlformats.org/officeDocument/2006/relationships/image" Target="../media/image25.svg" /><Relationship Id="rId12" Type="http://schemas.openxmlformats.org/officeDocument/2006/relationships/image" Target="../media/image34.png" /><Relationship Id="rId2" Type="http://schemas.openxmlformats.org/officeDocument/2006/relationships/image" Target="../media/image20.png" /><Relationship Id="rId1" Type="http://schemas.openxmlformats.org/officeDocument/2006/relationships/slideLayout" Target="../slideLayouts/slideLayout7.xml" /><Relationship Id="rId6" Type="http://schemas.openxmlformats.org/officeDocument/2006/relationships/image" Target="../media/image24.png" /><Relationship Id="rId11" Type="http://schemas.openxmlformats.org/officeDocument/2006/relationships/image" Target="../media/image31.svg" /><Relationship Id="rId5" Type="http://schemas.openxmlformats.org/officeDocument/2006/relationships/image" Target="../media/image5.svg" /><Relationship Id="rId15" Type="http://schemas.openxmlformats.org/officeDocument/2006/relationships/image" Target="../media/image45.png" /><Relationship Id="rId10" Type="http://schemas.openxmlformats.org/officeDocument/2006/relationships/image" Target="../media/image30.png" /><Relationship Id="rId4" Type="http://schemas.openxmlformats.org/officeDocument/2006/relationships/image" Target="../media/image4.png" /><Relationship Id="rId9" Type="http://schemas.openxmlformats.org/officeDocument/2006/relationships/image" Target="../media/image27.svg" /><Relationship Id="rId14" Type="http://schemas.openxmlformats.org/officeDocument/2006/relationships/image" Target="../media/image44.png" /></Relationships>
</file>

<file path=ppt/slides/_rels/slide22.xml.rels><?xml version="1.0" encoding="UTF-8" standalone="yes"?>
<Relationships xmlns="http://schemas.openxmlformats.org/package/2006/relationships"><Relationship Id="rId8" Type="http://schemas.openxmlformats.org/officeDocument/2006/relationships/image" Target="../media/image26.png" /><Relationship Id="rId13" Type="http://schemas.openxmlformats.org/officeDocument/2006/relationships/image" Target="../media/image35.svg" /><Relationship Id="rId3" Type="http://schemas.openxmlformats.org/officeDocument/2006/relationships/image" Target="../media/image21.svg" /><Relationship Id="rId7" Type="http://schemas.openxmlformats.org/officeDocument/2006/relationships/image" Target="../media/image25.svg" /><Relationship Id="rId12" Type="http://schemas.openxmlformats.org/officeDocument/2006/relationships/image" Target="../media/image34.png" /><Relationship Id="rId2" Type="http://schemas.openxmlformats.org/officeDocument/2006/relationships/image" Target="../media/image20.png" /><Relationship Id="rId1" Type="http://schemas.openxmlformats.org/officeDocument/2006/relationships/slideLayout" Target="../slideLayouts/slideLayout7.xml" /><Relationship Id="rId6" Type="http://schemas.openxmlformats.org/officeDocument/2006/relationships/image" Target="../media/image24.png" /><Relationship Id="rId11" Type="http://schemas.openxmlformats.org/officeDocument/2006/relationships/image" Target="../media/image31.svg" /><Relationship Id="rId5" Type="http://schemas.openxmlformats.org/officeDocument/2006/relationships/image" Target="../media/image5.svg" /><Relationship Id="rId15" Type="http://schemas.openxmlformats.org/officeDocument/2006/relationships/image" Target="../media/image39.svg" /><Relationship Id="rId10" Type="http://schemas.openxmlformats.org/officeDocument/2006/relationships/image" Target="../media/image30.png" /><Relationship Id="rId4" Type="http://schemas.openxmlformats.org/officeDocument/2006/relationships/image" Target="../media/image4.png" /><Relationship Id="rId9" Type="http://schemas.openxmlformats.org/officeDocument/2006/relationships/image" Target="../media/image27.svg" /><Relationship Id="rId14" Type="http://schemas.openxmlformats.org/officeDocument/2006/relationships/image" Target="../media/image38.png" /></Relationships>
</file>

<file path=ppt/slides/_rels/slide23.xml.rels><?xml version="1.0" encoding="UTF-8" standalone="yes"?>
<Relationships xmlns="http://schemas.openxmlformats.org/package/2006/relationships"><Relationship Id="rId8" Type="http://schemas.openxmlformats.org/officeDocument/2006/relationships/image" Target="../media/image26.png" /><Relationship Id="rId13" Type="http://schemas.openxmlformats.org/officeDocument/2006/relationships/image" Target="../media/image35.svg" /><Relationship Id="rId3" Type="http://schemas.openxmlformats.org/officeDocument/2006/relationships/image" Target="../media/image21.svg" /><Relationship Id="rId7" Type="http://schemas.openxmlformats.org/officeDocument/2006/relationships/image" Target="../media/image25.svg" /><Relationship Id="rId12" Type="http://schemas.openxmlformats.org/officeDocument/2006/relationships/image" Target="../media/image34.png" /><Relationship Id="rId2" Type="http://schemas.openxmlformats.org/officeDocument/2006/relationships/image" Target="../media/image20.png" /><Relationship Id="rId1" Type="http://schemas.openxmlformats.org/officeDocument/2006/relationships/slideLayout" Target="../slideLayouts/slideLayout7.xml" /><Relationship Id="rId6" Type="http://schemas.openxmlformats.org/officeDocument/2006/relationships/image" Target="../media/image24.png" /><Relationship Id="rId11" Type="http://schemas.openxmlformats.org/officeDocument/2006/relationships/image" Target="../media/image31.svg" /><Relationship Id="rId5" Type="http://schemas.openxmlformats.org/officeDocument/2006/relationships/image" Target="../media/image5.svg" /><Relationship Id="rId10" Type="http://schemas.openxmlformats.org/officeDocument/2006/relationships/image" Target="../media/image30.png" /><Relationship Id="rId4" Type="http://schemas.openxmlformats.org/officeDocument/2006/relationships/image" Target="../media/image4.png" /><Relationship Id="rId9" Type="http://schemas.openxmlformats.org/officeDocument/2006/relationships/image" Target="../media/image27.svg" /><Relationship Id="rId14" Type="http://schemas.openxmlformats.org/officeDocument/2006/relationships/image" Target="../media/image46.png" /></Relationships>
</file>

<file path=ppt/slides/_rels/slide24.xml.rels><?xml version="1.0" encoding="UTF-8" standalone="yes"?>
<Relationships xmlns="http://schemas.openxmlformats.org/package/2006/relationships"><Relationship Id="rId8" Type="http://schemas.openxmlformats.org/officeDocument/2006/relationships/image" Target="../media/image26.png" /><Relationship Id="rId13" Type="http://schemas.openxmlformats.org/officeDocument/2006/relationships/image" Target="../media/image43.png" /><Relationship Id="rId3" Type="http://schemas.openxmlformats.org/officeDocument/2006/relationships/image" Target="../media/image21.svg" /><Relationship Id="rId7" Type="http://schemas.openxmlformats.org/officeDocument/2006/relationships/image" Target="../media/image25.svg" /><Relationship Id="rId12" Type="http://schemas.openxmlformats.org/officeDocument/2006/relationships/image" Target="../media/image40.png" /><Relationship Id="rId2" Type="http://schemas.openxmlformats.org/officeDocument/2006/relationships/image" Target="../media/image20.png" /><Relationship Id="rId1" Type="http://schemas.openxmlformats.org/officeDocument/2006/relationships/slideLayout" Target="../slideLayouts/slideLayout7.xml" /><Relationship Id="rId6" Type="http://schemas.openxmlformats.org/officeDocument/2006/relationships/image" Target="../media/image24.png" /><Relationship Id="rId11" Type="http://schemas.openxmlformats.org/officeDocument/2006/relationships/image" Target="../media/image31.svg" /><Relationship Id="rId5" Type="http://schemas.openxmlformats.org/officeDocument/2006/relationships/image" Target="../media/image5.svg" /><Relationship Id="rId10" Type="http://schemas.openxmlformats.org/officeDocument/2006/relationships/image" Target="../media/image30.png" /><Relationship Id="rId4" Type="http://schemas.openxmlformats.org/officeDocument/2006/relationships/image" Target="../media/image4.png" /><Relationship Id="rId9" Type="http://schemas.openxmlformats.org/officeDocument/2006/relationships/image" Target="../media/image27.svg" /><Relationship Id="rId14" Type="http://schemas.openxmlformats.org/officeDocument/2006/relationships/image" Target="../media/image46.png" /></Relationships>
</file>

<file path=ppt/slides/_rels/slide25.xml.rels><?xml version="1.0" encoding="UTF-8" standalone="yes"?>
<Relationships xmlns="http://schemas.openxmlformats.org/package/2006/relationships"><Relationship Id="rId8" Type="http://schemas.openxmlformats.org/officeDocument/2006/relationships/image" Target="../media/image13.svg" /><Relationship Id="rId3" Type="http://schemas.openxmlformats.org/officeDocument/2006/relationships/image" Target="../media/image2.png" /><Relationship Id="rId7" Type="http://schemas.openxmlformats.org/officeDocument/2006/relationships/image" Target="../media/image12.png" /><Relationship Id="rId2" Type="http://schemas.openxmlformats.org/officeDocument/2006/relationships/image" Target="../media/image1.jpeg" /><Relationship Id="rId1" Type="http://schemas.openxmlformats.org/officeDocument/2006/relationships/slideLayout" Target="../slideLayouts/slideLayout7.xml" /><Relationship Id="rId6" Type="http://schemas.openxmlformats.org/officeDocument/2006/relationships/image" Target="../media/image11.svg" /><Relationship Id="rId5" Type="http://schemas.openxmlformats.org/officeDocument/2006/relationships/image" Target="../media/image10.png" /><Relationship Id="rId10" Type="http://schemas.openxmlformats.org/officeDocument/2006/relationships/image" Target="../media/image15.svg" /><Relationship Id="rId4" Type="http://schemas.openxmlformats.org/officeDocument/2006/relationships/image" Target="../media/image3.svg" /><Relationship Id="rId9" Type="http://schemas.openxmlformats.org/officeDocument/2006/relationships/image" Target="../media/image14.png" /></Relationships>
</file>

<file path=ppt/slides/_rels/slide26.xml.rels><?xml version="1.0" encoding="UTF-8" standalone="yes"?>
<Relationships xmlns="http://schemas.openxmlformats.org/package/2006/relationships"><Relationship Id="rId8" Type="http://schemas.openxmlformats.org/officeDocument/2006/relationships/image" Target="../media/image13.svg" /><Relationship Id="rId3" Type="http://schemas.openxmlformats.org/officeDocument/2006/relationships/image" Target="../media/image2.png" /><Relationship Id="rId7" Type="http://schemas.openxmlformats.org/officeDocument/2006/relationships/image" Target="../media/image12.png" /><Relationship Id="rId2" Type="http://schemas.openxmlformats.org/officeDocument/2006/relationships/image" Target="../media/image1.jpeg" /><Relationship Id="rId1" Type="http://schemas.openxmlformats.org/officeDocument/2006/relationships/slideLayout" Target="../slideLayouts/slideLayout7.xml" /><Relationship Id="rId6" Type="http://schemas.openxmlformats.org/officeDocument/2006/relationships/image" Target="../media/image11.svg" /><Relationship Id="rId5" Type="http://schemas.openxmlformats.org/officeDocument/2006/relationships/image" Target="../media/image10.png" /><Relationship Id="rId10" Type="http://schemas.openxmlformats.org/officeDocument/2006/relationships/image" Target="../media/image15.svg" /><Relationship Id="rId4" Type="http://schemas.openxmlformats.org/officeDocument/2006/relationships/image" Target="../media/image3.svg" /><Relationship Id="rId9" Type="http://schemas.openxmlformats.org/officeDocument/2006/relationships/image" Target="../media/image14.png" /></Relationships>
</file>

<file path=ppt/slides/_rels/slide27.xml.rels><?xml version="1.0" encoding="UTF-8" standalone="yes"?>
<Relationships xmlns="http://schemas.openxmlformats.org/package/2006/relationships"><Relationship Id="rId8" Type="http://schemas.openxmlformats.org/officeDocument/2006/relationships/image" Target="../media/image48.svg" /><Relationship Id="rId3" Type="http://schemas.openxmlformats.org/officeDocument/2006/relationships/image" Target="../media/image2.png" /><Relationship Id="rId7" Type="http://schemas.openxmlformats.org/officeDocument/2006/relationships/image" Target="../media/image47.png" /><Relationship Id="rId2" Type="http://schemas.openxmlformats.org/officeDocument/2006/relationships/image" Target="../media/image1.jpeg" /><Relationship Id="rId1" Type="http://schemas.openxmlformats.org/officeDocument/2006/relationships/slideLayout" Target="../slideLayouts/slideLayout7.xml" /><Relationship Id="rId6" Type="http://schemas.openxmlformats.org/officeDocument/2006/relationships/image" Target="../media/image5.svg" /><Relationship Id="rId5" Type="http://schemas.openxmlformats.org/officeDocument/2006/relationships/image" Target="../media/image4.png" /><Relationship Id="rId10" Type="http://schemas.openxmlformats.org/officeDocument/2006/relationships/image" Target="../media/image15.svg" /><Relationship Id="rId4" Type="http://schemas.openxmlformats.org/officeDocument/2006/relationships/image" Target="../media/image3.svg" /><Relationship Id="rId9" Type="http://schemas.openxmlformats.org/officeDocument/2006/relationships/image" Target="../media/image14.png" /></Relationships>
</file>

<file path=ppt/slides/_rels/slide3.xml.rels><?xml version="1.0" encoding="UTF-8" standalone="yes"?>
<Relationships xmlns="http://schemas.openxmlformats.org/package/2006/relationships"><Relationship Id="rId8" Type="http://schemas.openxmlformats.org/officeDocument/2006/relationships/image" Target="../media/image13.svg" /><Relationship Id="rId3" Type="http://schemas.openxmlformats.org/officeDocument/2006/relationships/image" Target="../media/image16.png" /><Relationship Id="rId7" Type="http://schemas.openxmlformats.org/officeDocument/2006/relationships/image" Target="../media/image12.png" /><Relationship Id="rId2" Type="http://schemas.openxmlformats.org/officeDocument/2006/relationships/image" Target="../media/image1.jpeg" /><Relationship Id="rId1" Type="http://schemas.openxmlformats.org/officeDocument/2006/relationships/slideLayout" Target="../slideLayouts/slideLayout7.xml" /><Relationship Id="rId6" Type="http://schemas.openxmlformats.org/officeDocument/2006/relationships/image" Target="../media/image5.svg" /><Relationship Id="rId5" Type="http://schemas.openxmlformats.org/officeDocument/2006/relationships/image" Target="../media/image4.png" /><Relationship Id="rId10" Type="http://schemas.openxmlformats.org/officeDocument/2006/relationships/image" Target="../media/image19.svg" /><Relationship Id="rId4" Type="http://schemas.openxmlformats.org/officeDocument/2006/relationships/image" Target="../media/image17.svg" /><Relationship Id="rId9" Type="http://schemas.openxmlformats.org/officeDocument/2006/relationships/image" Target="../media/image18.png" /></Relationships>
</file>

<file path=ppt/slides/_rels/slide4.xml.rels><?xml version="1.0" encoding="UTF-8" standalone="yes"?>
<Relationships xmlns="http://schemas.openxmlformats.org/package/2006/relationships"><Relationship Id="rId8" Type="http://schemas.openxmlformats.org/officeDocument/2006/relationships/image" Target="../media/image15.svg" /><Relationship Id="rId3" Type="http://schemas.openxmlformats.org/officeDocument/2006/relationships/image" Target="../media/image10.png" /><Relationship Id="rId7" Type="http://schemas.openxmlformats.org/officeDocument/2006/relationships/image" Target="../media/image14.png" /><Relationship Id="rId12" Type="http://schemas.openxmlformats.org/officeDocument/2006/relationships/image" Target="../media/image23.svg" /><Relationship Id="rId2" Type="http://schemas.openxmlformats.org/officeDocument/2006/relationships/image" Target="../media/image1.jpeg" /><Relationship Id="rId1" Type="http://schemas.openxmlformats.org/officeDocument/2006/relationships/slideLayout" Target="../slideLayouts/slideLayout7.xml" /><Relationship Id="rId6" Type="http://schemas.openxmlformats.org/officeDocument/2006/relationships/image" Target="../media/image13.svg" /><Relationship Id="rId11" Type="http://schemas.openxmlformats.org/officeDocument/2006/relationships/image" Target="../media/image22.png" /><Relationship Id="rId5" Type="http://schemas.openxmlformats.org/officeDocument/2006/relationships/image" Target="../media/image12.png" /><Relationship Id="rId10" Type="http://schemas.openxmlformats.org/officeDocument/2006/relationships/image" Target="../media/image21.svg" /><Relationship Id="rId4" Type="http://schemas.openxmlformats.org/officeDocument/2006/relationships/image" Target="../media/image11.svg" /><Relationship Id="rId9" Type="http://schemas.openxmlformats.org/officeDocument/2006/relationships/image" Target="../media/image20.png" /></Relationships>
</file>

<file path=ppt/slides/_rels/slide5.xml.rels><?xml version="1.0" encoding="UTF-8" standalone="yes"?>
<Relationships xmlns="http://schemas.openxmlformats.org/package/2006/relationships"><Relationship Id="rId8" Type="http://schemas.openxmlformats.org/officeDocument/2006/relationships/image" Target="../media/image13.svg" /><Relationship Id="rId3" Type="http://schemas.openxmlformats.org/officeDocument/2006/relationships/image" Target="../media/image16.png" /><Relationship Id="rId7" Type="http://schemas.openxmlformats.org/officeDocument/2006/relationships/image" Target="../media/image12.png" /><Relationship Id="rId2" Type="http://schemas.openxmlformats.org/officeDocument/2006/relationships/image" Target="../media/image1.jpeg" /><Relationship Id="rId1" Type="http://schemas.openxmlformats.org/officeDocument/2006/relationships/slideLayout" Target="../slideLayouts/slideLayout7.xml" /><Relationship Id="rId6" Type="http://schemas.openxmlformats.org/officeDocument/2006/relationships/image" Target="../media/image5.svg" /><Relationship Id="rId5" Type="http://schemas.openxmlformats.org/officeDocument/2006/relationships/image" Target="../media/image4.png" /><Relationship Id="rId10" Type="http://schemas.openxmlformats.org/officeDocument/2006/relationships/image" Target="../media/image19.svg" /><Relationship Id="rId4" Type="http://schemas.openxmlformats.org/officeDocument/2006/relationships/image" Target="../media/image17.svg" /><Relationship Id="rId9" Type="http://schemas.openxmlformats.org/officeDocument/2006/relationships/image" Target="../media/image18.png" /></Relationships>
</file>

<file path=ppt/slides/_rels/slide6.xml.rels><?xml version="1.0" encoding="UTF-8" standalone="yes"?>
<Relationships xmlns="http://schemas.openxmlformats.org/package/2006/relationships"><Relationship Id="rId8" Type="http://schemas.openxmlformats.org/officeDocument/2006/relationships/image" Target="../media/image13.svg" /><Relationship Id="rId3" Type="http://schemas.openxmlformats.org/officeDocument/2006/relationships/image" Target="../media/image16.png" /><Relationship Id="rId7" Type="http://schemas.openxmlformats.org/officeDocument/2006/relationships/image" Target="../media/image12.png" /><Relationship Id="rId2" Type="http://schemas.openxmlformats.org/officeDocument/2006/relationships/image" Target="../media/image1.jpeg" /><Relationship Id="rId1" Type="http://schemas.openxmlformats.org/officeDocument/2006/relationships/slideLayout" Target="../slideLayouts/slideLayout7.xml" /><Relationship Id="rId6" Type="http://schemas.openxmlformats.org/officeDocument/2006/relationships/image" Target="../media/image5.svg" /><Relationship Id="rId5" Type="http://schemas.openxmlformats.org/officeDocument/2006/relationships/image" Target="../media/image4.png" /><Relationship Id="rId10" Type="http://schemas.openxmlformats.org/officeDocument/2006/relationships/image" Target="../media/image19.svg" /><Relationship Id="rId4" Type="http://schemas.openxmlformats.org/officeDocument/2006/relationships/image" Target="../media/image17.svg" /><Relationship Id="rId9" Type="http://schemas.openxmlformats.org/officeDocument/2006/relationships/image" Target="../media/image18.png" /></Relationships>
</file>

<file path=ppt/slides/_rels/slide7.xml.rels><?xml version="1.0" encoding="UTF-8" standalone="yes"?>
<Relationships xmlns="http://schemas.openxmlformats.org/package/2006/relationships"><Relationship Id="rId8" Type="http://schemas.openxmlformats.org/officeDocument/2006/relationships/image" Target="../media/image25.svg" /><Relationship Id="rId13" Type="http://schemas.openxmlformats.org/officeDocument/2006/relationships/image" Target="../media/image30.png" /><Relationship Id="rId3" Type="http://schemas.openxmlformats.org/officeDocument/2006/relationships/image" Target="../media/image20.png" /><Relationship Id="rId7" Type="http://schemas.openxmlformats.org/officeDocument/2006/relationships/image" Target="../media/image24.png" /><Relationship Id="rId12" Type="http://schemas.openxmlformats.org/officeDocument/2006/relationships/image" Target="../media/image29.svg" /><Relationship Id="rId2" Type="http://schemas.openxmlformats.org/officeDocument/2006/relationships/image" Target="../media/image1.jpeg" /><Relationship Id="rId16" Type="http://schemas.openxmlformats.org/officeDocument/2006/relationships/image" Target="../media/image33.svg" /><Relationship Id="rId1" Type="http://schemas.openxmlformats.org/officeDocument/2006/relationships/slideLayout" Target="../slideLayouts/slideLayout7.xml" /><Relationship Id="rId6" Type="http://schemas.openxmlformats.org/officeDocument/2006/relationships/image" Target="../media/image5.svg" /><Relationship Id="rId11" Type="http://schemas.openxmlformats.org/officeDocument/2006/relationships/image" Target="../media/image28.png" /><Relationship Id="rId5" Type="http://schemas.openxmlformats.org/officeDocument/2006/relationships/image" Target="../media/image4.png" /><Relationship Id="rId15" Type="http://schemas.openxmlformats.org/officeDocument/2006/relationships/image" Target="../media/image32.png" /><Relationship Id="rId10" Type="http://schemas.openxmlformats.org/officeDocument/2006/relationships/image" Target="../media/image27.svg" /><Relationship Id="rId4" Type="http://schemas.openxmlformats.org/officeDocument/2006/relationships/image" Target="../media/image21.svg" /><Relationship Id="rId9" Type="http://schemas.openxmlformats.org/officeDocument/2006/relationships/image" Target="../media/image26.png" /><Relationship Id="rId14" Type="http://schemas.openxmlformats.org/officeDocument/2006/relationships/image" Target="../media/image31.svg" /></Relationships>
</file>

<file path=ppt/slides/_rels/slide8.xml.rels><?xml version="1.0" encoding="UTF-8" standalone="yes"?>
<Relationships xmlns="http://schemas.openxmlformats.org/package/2006/relationships"><Relationship Id="rId8" Type="http://schemas.openxmlformats.org/officeDocument/2006/relationships/image" Target="../media/image26.png" /><Relationship Id="rId13" Type="http://schemas.openxmlformats.org/officeDocument/2006/relationships/image" Target="../media/image35.svg" /><Relationship Id="rId3" Type="http://schemas.openxmlformats.org/officeDocument/2006/relationships/image" Target="../media/image21.svg" /><Relationship Id="rId7" Type="http://schemas.openxmlformats.org/officeDocument/2006/relationships/image" Target="../media/image25.svg" /><Relationship Id="rId12" Type="http://schemas.openxmlformats.org/officeDocument/2006/relationships/image" Target="../media/image34.png" /><Relationship Id="rId2" Type="http://schemas.openxmlformats.org/officeDocument/2006/relationships/image" Target="../media/image20.png" /><Relationship Id="rId1" Type="http://schemas.openxmlformats.org/officeDocument/2006/relationships/slideLayout" Target="../slideLayouts/slideLayout7.xml" /><Relationship Id="rId6" Type="http://schemas.openxmlformats.org/officeDocument/2006/relationships/image" Target="../media/image24.png" /><Relationship Id="rId11" Type="http://schemas.openxmlformats.org/officeDocument/2006/relationships/image" Target="../media/image31.svg" /><Relationship Id="rId5" Type="http://schemas.openxmlformats.org/officeDocument/2006/relationships/image" Target="../media/image5.svg" /><Relationship Id="rId10" Type="http://schemas.openxmlformats.org/officeDocument/2006/relationships/image" Target="../media/image30.png" /><Relationship Id="rId4" Type="http://schemas.openxmlformats.org/officeDocument/2006/relationships/image" Target="../media/image4.png" /><Relationship Id="rId9" Type="http://schemas.openxmlformats.org/officeDocument/2006/relationships/image" Target="../media/image27.svg" /></Relationships>
</file>

<file path=ppt/slides/_rels/slide9.xml.rels><?xml version="1.0" encoding="UTF-8" standalone="yes"?>
<Relationships xmlns="http://schemas.openxmlformats.org/package/2006/relationships"><Relationship Id="rId8" Type="http://schemas.openxmlformats.org/officeDocument/2006/relationships/image" Target="../media/image26.png" /><Relationship Id="rId13" Type="http://schemas.openxmlformats.org/officeDocument/2006/relationships/image" Target="../media/image35.svg" /><Relationship Id="rId3" Type="http://schemas.openxmlformats.org/officeDocument/2006/relationships/image" Target="../media/image21.svg" /><Relationship Id="rId7" Type="http://schemas.openxmlformats.org/officeDocument/2006/relationships/image" Target="../media/image25.svg" /><Relationship Id="rId12" Type="http://schemas.openxmlformats.org/officeDocument/2006/relationships/image" Target="../media/image34.png" /><Relationship Id="rId2" Type="http://schemas.openxmlformats.org/officeDocument/2006/relationships/image" Target="../media/image20.png" /><Relationship Id="rId1" Type="http://schemas.openxmlformats.org/officeDocument/2006/relationships/slideLayout" Target="../slideLayouts/slideLayout7.xml" /><Relationship Id="rId6" Type="http://schemas.openxmlformats.org/officeDocument/2006/relationships/image" Target="../media/image24.png" /><Relationship Id="rId11" Type="http://schemas.openxmlformats.org/officeDocument/2006/relationships/image" Target="../media/image31.svg" /><Relationship Id="rId5" Type="http://schemas.openxmlformats.org/officeDocument/2006/relationships/image" Target="../media/image5.svg" /><Relationship Id="rId10" Type="http://schemas.openxmlformats.org/officeDocument/2006/relationships/image" Target="../media/image30.png" /><Relationship Id="rId4" Type="http://schemas.openxmlformats.org/officeDocument/2006/relationships/image" Target="../media/image4.png" /><Relationship Id="rId9" Type="http://schemas.openxmlformats.org/officeDocument/2006/relationships/image" Target="../media/image27.sv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5111" b="-15111"/>
            </a:stretch>
          </a:blipFill>
        </p:spPr>
      </p:sp>
      <p:sp>
        <p:nvSpPr>
          <p:cNvPr id="3" name="Freeform 3"/>
          <p:cNvSpPr/>
          <p:nvPr/>
        </p:nvSpPr>
        <p:spPr>
          <a:xfrm>
            <a:off x="1028700" y="1028700"/>
            <a:ext cx="1376371" cy="1376371"/>
          </a:xfrm>
          <a:custGeom>
            <a:avLst/>
            <a:gdLst/>
            <a:ahLst/>
            <a:cxnLst/>
            <a:rect l="l" t="t" r="r" b="b"/>
            <a:pathLst>
              <a:path w="1376371" h="1376371">
                <a:moveTo>
                  <a:pt x="0" y="0"/>
                </a:moveTo>
                <a:lnTo>
                  <a:pt x="1376371" y="0"/>
                </a:lnTo>
                <a:lnTo>
                  <a:pt x="1376371" y="1376371"/>
                </a:lnTo>
                <a:lnTo>
                  <a:pt x="0" y="137637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4026311" y="6860515"/>
            <a:ext cx="11486393" cy="4795569"/>
          </a:xfrm>
          <a:custGeom>
            <a:avLst/>
            <a:gdLst/>
            <a:ahLst/>
            <a:cxnLst/>
            <a:rect l="l" t="t" r="r" b="b"/>
            <a:pathLst>
              <a:path w="11486393" h="4795569">
                <a:moveTo>
                  <a:pt x="0" y="0"/>
                </a:moveTo>
                <a:lnTo>
                  <a:pt x="11486393" y="0"/>
                </a:lnTo>
                <a:lnTo>
                  <a:pt x="11486393" y="4795570"/>
                </a:lnTo>
                <a:lnTo>
                  <a:pt x="0" y="479557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a:off x="11896434" y="496587"/>
            <a:ext cx="5820066" cy="5449037"/>
          </a:xfrm>
          <a:custGeom>
            <a:avLst/>
            <a:gdLst/>
            <a:ahLst/>
            <a:cxnLst/>
            <a:rect l="l" t="t" r="r" b="b"/>
            <a:pathLst>
              <a:path w="5820066" h="5449037">
                <a:moveTo>
                  <a:pt x="0" y="0"/>
                </a:moveTo>
                <a:lnTo>
                  <a:pt x="5820066" y="0"/>
                </a:lnTo>
                <a:lnTo>
                  <a:pt x="5820066" y="5449037"/>
                </a:lnTo>
                <a:lnTo>
                  <a:pt x="0" y="544903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6" name="TextBox 6"/>
          <p:cNvSpPr txBox="1"/>
          <p:nvPr/>
        </p:nvSpPr>
        <p:spPr>
          <a:xfrm>
            <a:off x="2635559" y="1880248"/>
            <a:ext cx="10179548" cy="5395465"/>
          </a:xfrm>
          <a:prstGeom prst="rect">
            <a:avLst/>
          </a:prstGeom>
        </p:spPr>
        <p:txBody>
          <a:bodyPr lIns="0" tIns="0" rIns="0" bIns="0" rtlCol="0" anchor="t">
            <a:spAutoFit/>
          </a:bodyPr>
          <a:lstStyle/>
          <a:p>
            <a:pPr>
              <a:lnSpc>
                <a:spcPts val="10787"/>
              </a:lnSpc>
            </a:pPr>
            <a:r>
              <a:rPr lang="en-US" sz="7705">
                <a:solidFill>
                  <a:srgbClr val="000000"/>
                </a:solidFill>
                <a:latin typeface="Potta One"/>
              </a:rPr>
              <a:t>CULMINATING PERFORMANCE TASK IN GENERAL MATHEMATICS</a:t>
            </a:r>
          </a:p>
        </p:txBody>
      </p:sp>
      <p:sp>
        <p:nvSpPr>
          <p:cNvPr id="7" name="Freeform 7"/>
          <p:cNvSpPr/>
          <p:nvPr/>
        </p:nvSpPr>
        <p:spPr>
          <a:xfrm>
            <a:off x="9137259" y="8196349"/>
            <a:ext cx="8343900" cy="1061951"/>
          </a:xfrm>
          <a:custGeom>
            <a:avLst/>
            <a:gdLst/>
            <a:ahLst/>
            <a:cxnLst/>
            <a:rect l="l" t="t" r="r" b="b"/>
            <a:pathLst>
              <a:path w="8343900" h="1061951">
                <a:moveTo>
                  <a:pt x="0" y="0"/>
                </a:moveTo>
                <a:lnTo>
                  <a:pt x="8343900" y="0"/>
                </a:lnTo>
                <a:lnTo>
                  <a:pt x="8343900" y="1061951"/>
                </a:lnTo>
                <a:lnTo>
                  <a:pt x="0" y="1061951"/>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8" name="TextBox 8"/>
          <p:cNvSpPr txBox="1"/>
          <p:nvPr/>
        </p:nvSpPr>
        <p:spPr>
          <a:xfrm>
            <a:off x="6311709" y="8321833"/>
            <a:ext cx="10414856" cy="715734"/>
          </a:xfrm>
          <a:prstGeom prst="rect">
            <a:avLst/>
          </a:prstGeom>
        </p:spPr>
        <p:txBody>
          <a:bodyPr lIns="0" tIns="0" rIns="0" bIns="0" rtlCol="0" anchor="t">
            <a:spAutoFit/>
          </a:bodyPr>
          <a:lstStyle/>
          <a:p>
            <a:pPr algn="r">
              <a:lnSpc>
                <a:spcPts val="5700"/>
              </a:lnSpc>
            </a:pPr>
            <a:r>
              <a:rPr lang="en-US" sz="4071">
                <a:solidFill>
                  <a:srgbClr val="000000"/>
                </a:solidFill>
                <a:latin typeface="つなぎゴシック"/>
              </a:rPr>
              <a:t>Presentation by  Group 4</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EBEBEB"/>
        </a:solidFill>
        <a:effectLst/>
      </p:bgPr>
    </p:bg>
    <p:spTree>
      <p:nvGrpSpPr>
        <p:cNvPr id="1" name=""/>
        <p:cNvGrpSpPr/>
        <p:nvPr/>
      </p:nvGrpSpPr>
      <p:grpSpPr>
        <a:xfrm>
          <a:off x="0" y="0"/>
          <a:ext cx="0" cy="0"/>
          <a:chOff x="0" y="0"/>
          <a:chExt cx="0" cy="0"/>
        </a:xfrm>
      </p:grpSpPr>
      <p:sp>
        <p:nvSpPr>
          <p:cNvPr id="2" name="Freeform 2"/>
          <p:cNvSpPr/>
          <p:nvPr/>
        </p:nvSpPr>
        <p:spPr>
          <a:xfrm flipH="1" flipV="1">
            <a:off x="16571114" y="8570114"/>
            <a:ext cx="1376371" cy="1376371"/>
          </a:xfrm>
          <a:custGeom>
            <a:avLst/>
            <a:gdLst/>
            <a:ahLst/>
            <a:cxnLst/>
            <a:rect l="l" t="t" r="r" b="b"/>
            <a:pathLst>
              <a:path w="1376371" h="1376371">
                <a:moveTo>
                  <a:pt x="1376372" y="1376372"/>
                </a:moveTo>
                <a:lnTo>
                  <a:pt x="0" y="1376372"/>
                </a:lnTo>
                <a:lnTo>
                  <a:pt x="0" y="0"/>
                </a:lnTo>
                <a:lnTo>
                  <a:pt x="1376372" y="0"/>
                </a:lnTo>
                <a:lnTo>
                  <a:pt x="1376372" y="1376372"/>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2699038" y="-2397785"/>
            <a:ext cx="11486393" cy="4795569"/>
          </a:xfrm>
          <a:custGeom>
            <a:avLst/>
            <a:gdLst/>
            <a:ahLst/>
            <a:cxnLst/>
            <a:rect l="l" t="t" r="r" b="b"/>
            <a:pathLst>
              <a:path w="11486393" h="4795569">
                <a:moveTo>
                  <a:pt x="0" y="0"/>
                </a:moveTo>
                <a:lnTo>
                  <a:pt x="11486393" y="0"/>
                </a:lnTo>
                <a:lnTo>
                  <a:pt x="11486393" y="4795570"/>
                </a:lnTo>
                <a:lnTo>
                  <a:pt x="0" y="479557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flipH="1">
            <a:off x="-1682576" y="8570114"/>
            <a:ext cx="7315200" cy="3813048"/>
          </a:xfrm>
          <a:custGeom>
            <a:avLst/>
            <a:gdLst/>
            <a:ahLst/>
            <a:cxnLst/>
            <a:rect l="l" t="t" r="r" b="b"/>
            <a:pathLst>
              <a:path w="7315200" h="3813048">
                <a:moveTo>
                  <a:pt x="7315200" y="0"/>
                </a:moveTo>
                <a:lnTo>
                  <a:pt x="0" y="0"/>
                </a:lnTo>
                <a:lnTo>
                  <a:pt x="0" y="3813048"/>
                </a:lnTo>
                <a:lnTo>
                  <a:pt x="7315200" y="3813048"/>
                </a:lnTo>
                <a:lnTo>
                  <a:pt x="731520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a:off x="-2910033" y="-3962521"/>
            <a:ext cx="5820066" cy="5449037"/>
          </a:xfrm>
          <a:custGeom>
            <a:avLst/>
            <a:gdLst/>
            <a:ahLst/>
            <a:cxnLst/>
            <a:rect l="l" t="t" r="r" b="b"/>
            <a:pathLst>
              <a:path w="5820066" h="5449037">
                <a:moveTo>
                  <a:pt x="0" y="0"/>
                </a:moveTo>
                <a:lnTo>
                  <a:pt x="5820066" y="0"/>
                </a:lnTo>
                <a:lnTo>
                  <a:pt x="5820066" y="5449036"/>
                </a:lnTo>
                <a:lnTo>
                  <a:pt x="0" y="544903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6" name="Freeform 6"/>
          <p:cNvSpPr/>
          <p:nvPr/>
        </p:nvSpPr>
        <p:spPr>
          <a:xfrm>
            <a:off x="3169871" y="2523490"/>
            <a:ext cx="1364404" cy="1774835"/>
          </a:xfrm>
          <a:custGeom>
            <a:avLst/>
            <a:gdLst/>
            <a:ahLst/>
            <a:cxnLst/>
            <a:rect l="l" t="t" r="r" b="b"/>
            <a:pathLst>
              <a:path w="1364404" h="1774835">
                <a:moveTo>
                  <a:pt x="0" y="0"/>
                </a:moveTo>
                <a:lnTo>
                  <a:pt x="1364404" y="0"/>
                </a:lnTo>
                <a:lnTo>
                  <a:pt x="1364404" y="1774835"/>
                </a:lnTo>
                <a:lnTo>
                  <a:pt x="0" y="177483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7" name="Freeform 7"/>
          <p:cNvSpPr/>
          <p:nvPr/>
        </p:nvSpPr>
        <p:spPr>
          <a:xfrm>
            <a:off x="13463777" y="2289085"/>
            <a:ext cx="2112210" cy="2009240"/>
          </a:xfrm>
          <a:custGeom>
            <a:avLst/>
            <a:gdLst/>
            <a:ahLst/>
            <a:cxnLst/>
            <a:rect l="l" t="t" r="r" b="b"/>
            <a:pathLst>
              <a:path w="2112210" h="2009240">
                <a:moveTo>
                  <a:pt x="0" y="0"/>
                </a:moveTo>
                <a:lnTo>
                  <a:pt x="2112210" y="0"/>
                </a:lnTo>
                <a:lnTo>
                  <a:pt x="2112210" y="2009240"/>
                </a:lnTo>
                <a:lnTo>
                  <a:pt x="0" y="200924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8" name="TextBox 8"/>
          <p:cNvSpPr txBox="1"/>
          <p:nvPr/>
        </p:nvSpPr>
        <p:spPr>
          <a:xfrm>
            <a:off x="3852073" y="5021550"/>
            <a:ext cx="11326728" cy="829548"/>
          </a:xfrm>
          <a:prstGeom prst="rect">
            <a:avLst/>
          </a:prstGeom>
        </p:spPr>
        <p:txBody>
          <a:bodyPr lIns="0" tIns="0" rIns="0" bIns="0" rtlCol="0" anchor="t">
            <a:spAutoFit/>
          </a:bodyPr>
          <a:lstStyle/>
          <a:p>
            <a:pPr algn="ctr">
              <a:lnSpc>
                <a:spcPts val="6786"/>
              </a:lnSpc>
            </a:pPr>
            <a:r>
              <a:rPr lang="en-US" sz="4847">
                <a:solidFill>
                  <a:srgbClr val="000000"/>
                </a:solidFill>
                <a:latin typeface="Potta One"/>
              </a:rPr>
              <a:t>EXPONENTIAL DECAY MODEL</a:t>
            </a:r>
          </a:p>
        </p:txBody>
      </p:sp>
      <p:sp>
        <p:nvSpPr>
          <p:cNvPr id="9" name="TextBox 9"/>
          <p:cNvSpPr txBox="1"/>
          <p:nvPr/>
        </p:nvSpPr>
        <p:spPr>
          <a:xfrm>
            <a:off x="5632624" y="2173923"/>
            <a:ext cx="7022753" cy="1156792"/>
          </a:xfrm>
          <a:prstGeom prst="rect">
            <a:avLst/>
          </a:prstGeom>
        </p:spPr>
        <p:txBody>
          <a:bodyPr lIns="0" tIns="0" rIns="0" bIns="0" rtlCol="0" anchor="t">
            <a:spAutoFit/>
          </a:bodyPr>
          <a:lstStyle/>
          <a:p>
            <a:pPr algn="ctr">
              <a:lnSpc>
                <a:spcPts val="9800"/>
              </a:lnSpc>
              <a:spcBef>
                <a:spcPct val="0"/>
              </a:spcBef>
            </a:pPr>
            <a:r>
              <a:rPr lang="en-US" sz="7000" dirty="0">
                <a:solidFill>
                  <a:srgbClr val="000000"/>
                </a:solidFill>
                <a:latin typeface="つなぎゴシック"/>
              </a:rPr>
              <a:t>(RA) </a:t>
            </a:r>
            <a:r>
              <a:rPr lang="en-US" sz="6600" dirty="0">
                <a:solidFill>
                  <a:srgbClr val="000000"/>
                </a:solidFill>
                <a:latin typeface="つなぎゴシック"/>
              </a:rPr>
              <a:t>RADIUM-226</a:t>
            </a:r>
            <a:endParaRPr lang="en-US" sz="7000" dirty="0">
              <a:solidFill>
                <a:srgbClr val="000000"/>
              </a:solidFill>
              <a:latin typeface="つなぎゴシック"/>
            </a:endParaRPr>
          </a:p>
        </p:txBody>
      </p:sp>
      <p:sp>
        <p:nvSpPr>
          <p:cNvPr id="10" name="TextBox 10"/>
          <p:cNvSpPr txBox="1"/>
          <p:nvPr/>
        </p:nvSpPr>
        <p:spPr>
          <a:xfrm>
            <a:off x="7181314" y="3424858"/>
            <a:ext cx="3925372" cy="578428"/>
          </a:xfrm>
          <a:prstGeom prst="rect">
            <a:avLst/>
          </a:prstGeom>
        </p:spPr>
        <p:txBody>
          <a:bodyPr lIns="0" tIns="0" rIns="0" bIns="0" rtlCol="0" anchor="t">
            <a:spAutoFit/>
          </a:bodyPr>
          <a:lstStyle/>
          <a:p>
            <a:pPr algn="ctr">
              <a:lnSpc>
                <a:spcPts val="4900"/>
              </a:lnSpc>
              <a:spcBef>
                <a:spcPct val="0"/>
              </a:spcBef>
            </a:pPr>
            <a:r>
              <a:rPr lang="en-US" sz="3200" dirty="0">
                <a:solidFill>
                  <a:srgbClr val="000000"/>
                </a:solidFill>
                <a:latin typeface="つなぎゴシック"/>
              </a:rPr>
              <a:t>Half-life</a:t>
            </a:r>
            <a:r>
              <a:rPr lang="en-US" sz="3500" dirty="0">
                <a:solidFill>
                  <a:srgbClr val="000000"/>
                </a:solidFill>
                <a:latin typeface="つなぎゴシック"/>
              </a:rPr>
              <a:t>: </a:t>
            </a:r>
            <a:r>
              <a:rPr lang="en-US" sz="3500" dirty="0">
                <a:solidFill>
                  <a:srgbClr val="FF3131"/>
                </a:solidFill>
                <a:latin typeface="つなぎゴシック"/>
              </a:rPr>
              <a:t>1600 years</a:t>
            </a:r>
          </a:p>
        </p:txBody>
      </p:sp>
      <mc:AlternateContent xmlns:mc="http://schemas.openxmlformats.org/markup-compatibility/2006" xmlns:a14="http://schemas.microsoft.com/office/drawing/2010/main">
        <mc:Choice Requires="a14">
          <p:sp>
            <p:nvSpPr>
              <p:cNvPr id="11" name="TextBox 11"/>
              <p:cNvSpPr txBox="1"/>
              <p:nvPr/>
            </p:nvSpPr>
            <p:spPr>
              <a:xfrm>
                <a:off x="3694145" y="6070174"/>
                <a:ext cx="11881842" cy="2198230"/>
              </a:xfrm>
              <a:prstGeom prst="rect">
                <a:avLst/>
              </a:prstGeom>
            </p:spPr>
            <p:txBody>
              <a:bodyPr lIns="0" tIns="0" rIns="0" bIns="0" rtlCol="0" anchor="t">
                <a:spAutoFit/>
              </a:bodyPr>
              <a:lstStyle/>
              <a:p>
                <a:pPr algn="ctr">
                  <a:lnSpc>
                    <a:spcPts val="5670"/>
                  </a:lnSpc>
                  <a:spcBef>
                    <a:spcPct val="0"/>
                  </a:spcBef>
                </a:pPr>
                <a:r>
                  <a:rPr lang="en-US" sz="4050" dirty="0">
                    <a:solidFill>
                      <a:srgbClr val="000000"/>
                    </a:solidFill>
                    <a:latin typeface="つなぎゴシック"/>
                  </a:rPr>
                  <a:t>Exponential Decay Model y = </a:t>
                </a:r>
                <a14:m>
                  <m:oMath xmlns:m="http://schemas.openxmlformats.org/officeDocument/2006/math">
                    <m:sSup>
                      <m:sSupPr>
                        <m:ctrlPr>
                          <a:rPr lang="en-US" sz="4050" i="1" smtClean="0">
                            <a:solidFill>
                              <a:srgbClr val="000000"/>
                            </a:solidFill>
                            <a:latin typeface="Cambria Math" panose="02040503050406030204" pitchFamily="18" charset="0"/>
                          </a:rPr>
                        </m:ctrlPr>
                      </m:sSupPr>
                      <m:e>
                        <m:r>
                          <a:rPr lang="en-US" sz="4050" b="0" i="1" smtClean="0">
                            <a:solidFill>
                              <a:srgbClr val="000000"/>
                            </a:solidFill>
                            <a:latin typeface="Cambria Math" panose="02040503050406030204" pitchFamily="18" charset="0"/>
                          </a:rPr>
                          <m:t>𝐴𝑏</m:t>
                        </m:r>
                      </m:e>
                      <m:sup>
                        <m:r>
                          <a:rPr lang="en-US" sz="4050" b="0" i="1" smtClean="0">
                            <a:solidFill>
                              <a:srgbClr val="000000"/>
                            </a:solidFill>
                            <a:latin typeface="Cambria Math" panose="02040503050406030204" pitchFamily="18" charset="0"/>
                          </a:rPr>
                          <m:t>𝑥</m:t>
                        </m:r>
                      </m:sup>
                    </m:sSup>
                  </m:oMath>
                </a14:m>
                <a:endParaRPr lang="en-US" sz="4050" dirty="0">
                  <a:solidFill>
                    <a:srgbClr val="000000"/>
                  </a:solidFill>
                  <a:latin typeface="つなぎゴシック"/>
                </a:endParaRPr>
              </a:p>
              <a:p>
                <a:pPr algn="ctr">
                  <a:lnSpc>
                    <a:spcPts val="6230"/>
                  </a:lnSpc>
                  <a:spcBef>
                    <a:spcPct val="0"/>
                  </a:spcBef>
                </a:pPr>
                <a:r>
                  <a:rPr lang="en-US" sz="4450" dirty="0">
                    <a:solidFill>
                      <a:srgbClr val="000000"/>
                    </a:solidFill>
                    <a:latin typeface="つなぎゴシック"/>
                  </a:rPr>
                  <a:t>Where: A is the initial amount of the substance </a:t>
                </a:r>
              </a:p>
              <a:p>
                <a:pPr algn="ctr">
                  <a:lnSpc>
                    <a:spcPts val="5670"/>
                  </a:lnSpc>
                  <a:spcBef>
                    <a:spcPct val="0"/>
                  </a:spcBef>
                </a:pPr>
                <a:r>
                  <a:rPr lang="en-US" sz="4050" dirty="0">
                    <a:solidFill>
                      <a:srgbClr val="000000"/>
                    </a:solidFill>
                    <a:latin typeface="つなぎゴシック"/>
                  </a:rPr>
                  <a:t>b is ½ ,  x is the number of years over the half life</a:t>
                </a:r>
              </a:p>
            </p:txBody>
          </p:sp>
        </mc:Choice>
        <mc:Fallback xmlns="">
          <p:sp>
            <p:nvSpPr>
              <p:cNvPr id="11" name="TextBox 11"/>
              <p:cNvSpPr txBox="1">
                <a:spLocks noRot="1" noChangeAspect="1" noMove="1" noResize="1" noEditPoints="1" noAdjustHandles="1" noChangeArrowheads="1" noChangeShapeType="1" noTextEdit="1"/>
              </p:cNvSpPr>
              <p:nvPr/>
            </p:nvSpPr>
            <p:spPr>
              <a:xfrm>
                <a:off x="3694145" y="6070174"/>
                <a:ext cx="11881842" cy="2198230"/>
              </a:xfrm>
              <a:prstGeom prst="rect">
                <a:avLst/>
              </a:prstGeom>
              <a:blipFill>
                <a:blip r:embed="rId14"/>
                <a:stretch>
                  <a:fillRect l="-2258" t="-5000" r="-3489" b="-13333"/>
                </a:stretch>
              </a:blipFill>
            </p:spPr>
            <p:txBody>
              <a:bodyPr/>
              <a:lstStyle/>
              <a:p>
                <a:r>
                  <a:rPr lang="en-US">
                    <a:noFill/>
                  </a:rPr>
                  <a:t> </a:t>
                </a:r>
              </a:p>
            </p:txBody>
          </p:sp>
        </mc:Fallback>
      </mc:AlternateContent>
      <p:sp>
        <p:nvSpPr>
          <p:cNvPr id="12" name="TextBox 12"/>
          <p:cNvSpPr txBox="1"/>
          <p:nvPr/>
        </p:nvSpPr>
        <p:spPr>
          <a:xfrm>
            <a:off x="6637107" y="1410315"/>
            <a:ext cx="5420439" cy="606424"/>
          </a:xfrm>
          <a:prstGeom prst="rect">
            <a:avLst/>
          </a:prstGeom>
        </p:spPr>
        <p:txBody>
          <a:bodyPr lIns="0" tIns="0" rIns="0" bIns="0" rtlCol="0" anchor="t">
            <a:spAutoFit/>
          </a:bodyPr>
          <a:lstStyle/>
          <a:p>
            <a:pPr algn="ctr">
              <a:lnSpc>
                <a:spcPts val="4900"/>
              </a:lnSpc>
              <a:spcBef>
                <a:spcPct val="0"/>
              </a:spcBef>
            </a:pPr>
            <a:r>
              <a:rPr lang="en-US" sz="3500">
                <a:solidFill>
                  <a:srgbClr val="000000"/>
                </a:solidFill>
                <a:latin typeface="つなぎゴシック"/>
              </a:rPr>
              <a:t>1st Radioactive Substances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EBEBEB"/>
        </a:solidFill>
        <a:effectLst/>
      </p:bgPr>
    </p:bg>
    <p:spTree>
      <p:nvGrpSpPr>
        <p:cNvPr id="1" name=""/>
        <p:cNvGrpSpPr/>
        <p:nvPr/>
      </p:nvGrpSpPr>
      <p:grpSpPr>
        <a:xfrm>
          <a:off x="0" y="0"/>
          <a:ext cx="0" cy="0"/>
          <a:chOff x="0" y="0"/>
          <a:chExt cx="0" cy="0"/>
        </a:xfrm>
      </p:grpSpPr>
      <p:sp>
        <p:nvSpPr>
          <p:cNvPr id="2" name="Freeform 2"/>
          <p:cNvSpPr/>
          <p:nvPr/>
        </p:nvSpPr>
        <p:spPr>
          <a:xfrm flipH="1" flipV="1">
            <a:off x="16571114" y="8570114"/>
            <a:ext cx="1376371" cy="1376371"/>
          </a:xfrm>
          <a:custGeom>
            <a:avLst/>
            <a:gdLst/>
            <a:ahLst/>
            <a:cxnLst/>
            <a:rect l="l" t="t" r="r" b="b"/>
            <a:pathLst>
              <a:path w="1376371" h="1376371">
                <a:moveTo>
                  <a:pt x="1376372" y="1376372"/>
                </a:moveTo>
                <a:lnTo>
                  <a:pt x="0" y="1376372"/>
                </a:lnTo>
                <a:lnTo>
                  <a:pt x="0" y="0"/>
                </a:lnTo>
                <a:lnTo>
                  <a:pt x="1376372" y="0"/>
                </a:lnTo>
                <a:lnTo>
                  <a:pt x="1376372" y="1376372"/>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2699038" y="-2397785"/>
            <a:ext cx="11486393" cy="4795569"/>
          </a:xfrm>
          <a:custGeom>
            <a:avLst/>
            <a:gdLst/>
            <a:ahLst/>
            <a:cxnLst/>
            <a:rect l="l" t="t" r="r" b="b"/>
            <a:pathLst>
              <a:path w="11486393" h="4795569">
                <a:moveTo>
                  <a:pt x="0" y="0"/>
                </a:moveTo>
                <a:lnTo>
                  <a:pt x="11486393" y="0"/>
                </a:lnTo>
                <a:lnTo>
                  <a:pt x="11486393" y="4795570"/>
                </a:lnTo>
                <a:lnTo>
                  <a:pt x="0" y="479557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flipH="1">
            <a:off x="-1659037" y="8039962"/>
            <a:ext cx="7315200" cy="3813048"/>
          </a:xfrm>
          <a:custGeom>
            <a:avLst/>
            <a:gdLst/>
            <a:ahLst/>
            <a:cxnLst/>
            <a:rect l="l" t="t" r="r" b="b"/>
            <a:pathLst>
              <a:path w="7315200" h="3813048">
                <a:moveTo>
                  <a:pt x="7315200" y="0"/>
                </a:moveTo>
                <a:lnTo>
                  <a:pt x="0" y="0"/>
                </a:lnTo>
                <a:lnTo>
                  <a:pt x="0" y="3813048"/>
                </a:lnTo>
                <a:lnTo>
                  <a:pt x="7315200" y="3813048"/>
                </a:lnTo>
                <a:lnTo>
                  <a:pt x="731520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a:off x="-2910033" y="-3962521"/>
            <a:ext cx="5820066" cy="5449037"/>
          </a:xfrm>
          <a:custGeom>
            <a:avLst/>
            <a:gdLst/>
            <a:ahLst/>
            <a:cxnLst/>
            <a:rect l="l" t="t" r="r" b="b"/>
            <a:pathLst>
              <a:path w="5820066" h="5449037">
                <a:moveTo>
                  <a:pt x="0" y="0"/>
                </a:moveTo>
                <a:lnTo>
                  <a:pt x="5820066" y="0"/>
                </a:lnTo>
                <a:lnTo>
                  <a:pt x="5820066" y="5449036"/>
                </a:lnTo>
                <a:lnTo>
                  <a:pt x="0" y="544903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6" name="Freeform 6"/>
          <p:cNvSpPr/>
          <p:nvPr/>
        </p:nvSpPr>
        <p:spPr>
          <a:xfrm>
            <a:off x="14164383" y="2180309"/>
            <a:ext cx="2406731" cy="3130707"/>
          </a:xfrm>
          <a:custGeom>
            <a:avLst/>
            <a:gdLst/>
            <a:ahLst/>
            <a:cxnLst/>
            <a:rect l="l" t="t" r="r" b="b"/>
            <a:pathLst>
              <a:path w="2406731" h="3130707">
                <a:moveTo>
                  <a:pt x="0" y="0"/>
                </a:moveTo>
                <a:lnTo>
                  <a:pt x="2406731" y="0"/>
                </a:lnTo>
                <a:lnTo>
                  <a:pt x="2406731" y="3130707"/>
                </a:lnTo>
                <a:lnTo>
                  <a:pt x="0" y="3130707"/>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7" name="Freeform 7"/>
          <p:cNvSpPr/>
          <p:nvPr/>
        </p:nvSpPr>
        <p:spPr>
          <a:xfrm>
            <a:off x="12699038" y="8570114"/>
            <a:ext cx="1725704" cy="1641576"/>
          </a:xfrm>
          <a:custGeom>
            <a:avLst/>
            <a:gdLst/>
            <a:ahLst/>
            <a:cxnLst/>
            <a:rect l="l" t="t" r="r" b="b"/>
            <a:pathLst>
              <a:path w="1725704" h="1641576">
                <a:moveTo>
                  <a:pt x="0" y="0"/>
                </a:moveTo>
                <a:lnTo>
                  <a:pt x="1725705" y="0"/>
                </a:lnTo>
                <a:lnTo>
                  <a:pt x="1725705" y="1641577"/>
                </a:lnTo>
                <a:lnTo>
                  <a:pt x="0" y="1641577"/>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graphicFrame>
        <p:nvGraphicFramePr>
          <p:cNvPr id="8" name="Table 8"/>
          <p:cNvGraphicFramePr>
            <a:graphicFrameLocks noGrp="1"/>
          </p:cNvGraphicFramePr>
          <p:nvPr/>
        </p:nvGraphicFramePr>
        <p:xfrm>
          <a:off x="474894" y="6039657"/>
          <a:ext cx="16784406" cy="3218642"/>
        </p:xfrm>
        <a:graphic>
          <a:graphicData uri="http://schemas.openxmlformats.org/drawingml/2006/table">
            <a:tbl>
              <a:tblPr/>
              <a:tblGrid>
                <a:gridCol w="2607824">
                  <a:extLst>
                    <a:ext uri="{9D8B030D-6E8A-4147-A177-3AD203B41FA5}">
                      <a16:colId xmlns:a16="http://schemas.microsoft.com/office/drawing/2014/main" val="20000"/>
                    </a:ext>
                  </a:extLst>
                </a:gridCol>
                <a:gridCol w="2999930">
                  <a:extLst>
                    <a:ext uri="{9D8B030D-6E8A-4147-A177-3AD203B41FA5}">
                      <a16:colId xmlns:a16="http://schemas.microsoft.com/office/drawing/2014/main" val="20001"/>
                    </a:ext>
                  </a:extLst>
                </a:gridCol>
                <a:gridCol w="3061982">
                  <a:extLst>
                    <a:ext uri="{9D8B030D-6E8A-4147-A177-3AD203B41FA5}">
                      <a16:colId xmlns:a16="http://schemas.microsoft.com/office/drawing/2014/main" val="20002"/>
                    </a:ext>
                  </a:extLst>
                </a:gridCol>
                <a:gridCol w="2836631">
                  <a:extLst>
                    <a:ext uri="{9D8B030D-6E8A-4147-A177-3AD203B41FA5}">
                      <a16:colId xmlns:a16="http://schemas.microsoft.com/office/drawing/2014/main" val="20003"/>
                    </a:ext>
                  </a:extLst>
                </a:gridCol>
                <a:gridCol w="2802350">
                  <a:extLst>
                    <a:ext uri="{9D8B030D-6E8A-4147-A177-3AD203B41FA5}">
                      <a16:colId xmlns:a16="http://schemas.microsoft.com/office/drawing/2014/main" val="20004"/>
                    </a:ext>
                  </a:extLst>
                </a:gridCol>
                <a:gridCol w="2475689">
                  <a:extLst>
                    <a:ext uri="{9D8B030D-6E8A-4147-A177-3AD203B41FA5}">
                      <a16:colId xmlns:a16="http://schemas.microsoft.com/office/drawing/2014/main" val="20005"/>
                    </a:ext>
                  </a:extLst>
                </a:gridCol>
              </a:tblGrid>
              <a:tr h="961063">
                <a:tc>
                  <a:txBody>
                    <a:bodyPr/>
                    <a:lstStyle/>
                    <a:p>
                      <a:pPr algn="ctr">
                        <a:lnSpc>
                          <a:spcPts val="2800"/>
                        </a:lnSpc>
                        <a:defRPr/>
                      </a:pPr>
                      <a:r>
                        <a:rPr lang="en-US" sz="2000">
                          <a:solidFill>
                            <a:srgbClr val="000000"/>
                          </a:solidFill>
                          <a:latin typeface="つなぎゴシック"/>
                        </a:rPr>
                        <a:t>x (years)</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つなぎゴシック Bold"/>
                        </a:rPr>
                        <a:t>0</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つなぎゴシック Bold"/>
                        </a:rPr>
                        <a:t>1600</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つなぎゴシック Bold"/>
                        </a:rPr>
                        <a:t>3200</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dirty="0">
                          <a:solidFill>
                            <a:srgbClr val="000000"/>
                          </a:solidFill>
                          <a:latin typeface="つなぎゴシック Bold"/>
                        </a:rPr>
                        <a:t>4800</a:t>
                      </a: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つなぎゴシック Bold"/>
                        </a:rPr>
                        <a:t>6400</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2257579">
                <a:tc>
                  <a:txBody>
                    <a:bodyPr/>
                    <a:lstStyle/>
                    <a:p>
                      <a:pPr algn="ctr">
                        <a:lnSpc>
                          <a:spcPts val="2800"/>
                        </a:lnSpc>
                        <a:defRPr/>
                      </a:pPr>
                      <a:r>
                        <a:rPr lang="en-US" sz="2000">
                          <a:solidFill>
                            <a:srgbClr val="000000"/>
                          </a:solidFill>
                          <a:latin typeface="つなぎゴシック"/>
                        </a:rPr>
                        <a:t>y (amount of substances)  </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dirty="0">
                          <a:solidFill>
                            <a:srgbClr val="000000"/>
                          </a:solidFill>
                          <a:latin typeface="つなぎゴシック"/>
                        </a:rPr>
                        <a:t>300</a:t>
                      </a: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つなぎゴシック"/>
                        </a:rPr>
                        <a:t>150</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dirty="0">
                          <a:solidFill>
                            <a:srgbClr val="000000"/>
                          </a:solidFill>
                          <a:latin typeface="つなぎゴシック"/>
                        </a:rPr>
                        <a:t>75</a:t>
                      </a: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つなぎゴシック"/>
                        </a:rPr>
                        <a:t>37.5</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dirty="0">
                          <a:solidFill>
                            <a:srgbClr val="000000"/>
                          </a:solidFill>
                          <a:latin typeface="つなぎゴシック"/>
                        </a:rPr>
                        <a:t>18.75</a:t>
                      </a: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TextBox 9"/>
          <p:cNvSpPr txBox="1"/>
          <p:nvPr/>
        </p:nvSpPr>
        <p:spPr>
          <a:xfrm>
            <a:off x="4530200" y="2643040"/>
            <a:ext cx="9547849" cy="2390141"/>
          </a:xfrm>
          <a:prstGeom prst="rect">
            <a:avLst/>
          </a:prstGeom>
        </p:spPr>
        <p:txBody>
          <a:bodyPr lIns="0" tIns="0" rIns="0" bIns="0" rtlCol="0" anchor="t">
            <a:spAutoFit/>
          </a:bodyPr>
          <a:lstStyle/>
          <a:p>
            <a:pPr algn="ctr">
              <a:lnSpc>
                <a:spcPts val="4759"/>
              </a:lnSpc>
              <a:spcBef>
                <a:spcPct val="0"/>
              </a:spcBef>
            </a:pPr>
            <a:r>
              <a:rPr lang="en-US" sz="3399" dirty="0">
                <a:solidFill>
                  <a:srgbClr val="000000"/>
                </a:solidFill>
                <a:latin typeface="つなぎゴシック"/>
              </a:rPr>
              <a:t>Radioactive substance: (Ra) Radium-226</a:t>
            </a:r>
          </a:p>
          <a:p>
            <a:pPr algn="ctr">
              <a:lnSpc>
                <a:spcPts val="4759"/>
              </a:lnSpc>
              <a:spcBef>
                <a:spcPct val="0"/>
              </a:spcBef>
            </a:pPr>
            <a:r>
              <a:rPr lang="en-US" sz="3399" dirty="0">
                <a:solidFill>
                  <a:srgbClr val="000000"/>
                </a:solidFill>
                <a:latin typeface="つなぎゴシック"/>
              </a:rPr>
              <a:t>Half-life: 1600 years (x)</a:t>
            </a:r>
          </a:p>
          <a:p>
            <a:pPr algn="ctr">
              <a:lnSpc>
                <a:spcPts val="4759"/>
              </a:lnSpc>
              <a:spcBef>
                <a:spcPct val="0"/>
              </a:spcBef>
            </a:pPr>
            <a:r>
              <a:rPr lang="en-US" sz="3399" dirty="0">
                <a:solidFill>
                  <a:srgbClr val="000000"/>
                </a:solidFill>
                <a:latin typeface="つなぎゴシック"/>
              </a:rPr>
              <a:t>Initial Amount: 300grams (A)</a:t>
            </a:r>
          </a:p>
          <a:p>
            <a:pPr algn="ctr">
              <a:lnSpc>
                <a:spcPts val="4759"/>
              </a:lnSpc>
              <a:spcBef>
                <a:spcPct val="0"/>
              </a:spcBef>
            </a:pPr>
            <a:endParaRPr lang="en-US" sz="3399" dirty="0">
              <a:solidFill>
                <a:srgbClr val="000000"/>
              </a:solidFill>
              <a:latin typeface="つなぎゴシック"/>
            </a:endParaRPr>
          </a:p>
        </p:txBody>
      </p:sp>
      <p:sp>
        <p:nvSpPr>
          <p:cNvPr id="10" name="TextBox 10"/>
          <p:cNvSpPr txBox="1"/>
          <p:nvPr/>
        </p:nvSpPr>
        <p:spPr>
          <a:xfrm>
            <a:off x="474894" y="5307012"/>
            <a:ext cx="3180279" cy="422275"/>
          </a:xfrm>
          <a:prstGeom prst="rect">
            <a:avLst/>
          </a:prstGeom>
        </p:spPr>
        <p:txBody>
          <a:bodyPr lIns="0" tIns="0" rIns="0" bIns="0" rtlCol="0" anchor="t">
            <a:spAutoFit/>
          </a:bodyPr>
          <a:lstStyle/>
          <a:p>
            <a:pPr>
              <a:lnSpc>
                <a:spcPts val="3499"/>
              </a:lnSpc>
              <a:spcBef>
                <a:spcPct val="0"/>
              </a:spcBef>
            </a:pPr>
            <a:r>
              <a:rPr lang="en-US" sz="2499" dirty="0">
                <a:solidFill>
                  <a:srgbClr val="000000"/>
                </a:solidFill>
                <a:latin typeface="Potta One"/>
              </a:rPr>
              <a:t>TABLE OF </a:t>
            </a:r>
            <a:r>
              <a:rPr lang="en-US" sz="2400" dirty="0">
                <a:solidFill>
                  <a:srgbClr val="000000"/>
                </a:solidFill>
                <a:latin typeface="Potta One"/>
              </a:rPr>
              <a:t>VALUES</a:t>
            </a:r>
            <a:endParaRPr lang="en-US" sz="2499" dirty="0">
              <a:solidFill>
                <a:srgbClr val="000000"/>
              </a:solidFill>
              <a:latin typeface="Potta One"/>
            </a:endParaRPr>
          </a:p>
        </p:txBody>
      </p:sp>
      <p:sp>
        <p:nvSpPr>
          <p:cNvPr id="11" name="TextBox 11"/>
          <p:cNvSpPr txBox="1"/>
          <p:nvPr/>
        </p:nvSpPr>
        <p:spPr>
          <a:xfrm>
            <a:off x="5246474" y="774047"/>
            <a:ext cx="8115300" cy="712469"/>
          </a:xfrm>
          <a:prstGeom prst="rect">
            <a:avLst/>
          </a:prstGeom>
        </p:spPr>
        <p:txBody>
          <a:bodyPr lIns="0" tIns="0" rIns="0" bIns="0" rtlCol="0" anchor="t">
            <a:spAutoFit/>
          </a:bodyPr>
          <a:lstStyle/>
          <a:p>
            <a:pPr>
              <a:lnSpc>
                <a:spcPts val="5880"/>
              </a:lnSpc>
              <a:spcBef>
                <a:spcPct val="0"/>
              </a:spcBef>
            </a:pPr>
            <a:r>
              <a:rPr lang="en-US" sz="4200" dirty="0">
                <a:solidFill>
                  <a:srgbClr val="000000"/>
                </a:solidFill>
                <a:latin typeface="Potta One"/>
              </a:rPr>
              <a:t>Exponential Decay Model</a:t>
            </a:r>
          </a:p>
        </p:txBody>
      </p:sp>
      <mc:AlternateContent xmlns:mc="http://schemas.openxmlformats.org/markup-compatibility/2006" xmlns:a14="http://schemas.microsoft.com/office/drawing/2010/main">
        <mc:Choice Requires="a14">
          <p:sp>
            <p:nvSpPr>
              <p:cNvPr id="12" name="TextBox 12"/>
              <p:cNvSpPr txBox="1"/>
              <p:nvPr/>
            </p:nvSpPr>
            <p:spPr>
              <a:xfrm>
                <a:off x="6773562" y="4903627"/>
                <a:ext cx="5061124" cy="711220"/>
              </a:xfrm>
              <a:prstGeom prst="rect">
                <a:avLst/>
              </a:prstGeom>
            </p:spPr>
            <p:txBody>
              <a:bodyPr wrap="square" lIns="0" tIns="0" rIns="0" bIns="0" rtlCol="0" anchor="t">
                <a:spAutoFit/>
              </a:bodyPr>
              <a:lstStyle/>
              <a:p>
                <a:pPr algn="ctr">
                  <a:lnSpc>
                    <a:spcPts val="4899"/>
                  </a:lnSpc>
                  <a:spcBef>
                    <a:spcPct val="0"/>
                  </a:spcBef>
                </a:pPr>
                <a:r>
                  <a:rPr lang="en-US" sz="3499" dirty="0">
                    <a:solidFill>
                      <a:srgbClr val="000000"/>
                    </a:solidFill>
                    <a:latin typeface="つなぎゴシック"/>
                    <a:ea typeface="つなぎゴシック"/>
                  </a:rPr>
                  <a:t> </a:t>
                </a:r>
                <a14:m>
                  <m:oMath xmlns:m="http://schemas.openxmlformats.org/officeDocument/2006/math">
                    <m:r>
                      <a:rPr lang="en-US" sz="3499" i="1" dirty="0" smtClean="0">
                        <a:solidFill>
                          <a:srgbClr val="000000"/>
                        </a:solidFill>
                        <a:latin typeface="Cambria Math" panose="02040503050406030204" pitchFamily="18" charset="0"/>
                        <a:ea typeface="つなぎゴシック"/>
                      </a:rPr>
                      <m:t>𝑦</m:t>
                    </m:r>
                    <m:r>
                      <a:rPr lang="en-US" sz="3499" i="1" dirty="0" smtClean="0">
                        <a:solidFill>
                          <a:srgbClr val="000000"/>
                        </a:solidFill>
                        <a:latin typeface="Cambria Math" panose="02040503050406030204" pitchFamily="18" charset="0"/>
                        <a:ea typeface="つなぎゴシック"/>
                      </a:rPr>
                      <m:t> = 300</m:t>
                    </m:r>
                    <m:sSup>
                      <m:sSupPr>
                        <m:ctrlPr>
                          <a:rPr lang="en-US" sz="3499" b="0" i="1" dirty="0" smtClean="0">
                            <a:solidFill>
                              <a:srgbClr val="000000"/>
                            </a:solidFill>
                            <a:latin typeface="Cambria Math" panose="02040503050406030204" pitchFamily="18" charset="0"/>
                            <a:ea typeface="つなぎゴシック"/>
                          </a:rPr>
                        </m:ctrlPr>
                      </m:sSupPr>
                      <m:e>
                        <m:d>
                          <m:dPr>
                            <m:ctrlPr>
                              <a:rPr lang="en-US" sz="3499" b="0" i="1" dirty="0" smtClean="0">
                                <a:solidFill>
                                  <a:srgbClr val="000000"/>
                                </a:solidFill>
                                <a:latin typeface="Cambria Math" panose="02040503050406030204" pitchFamily="18" charset="0"/>
                                <a:ea typeface="つなぎゴシック"/>
                              </a:rPr>
                            </m:ctrlPr>
                          </m:dPr>
                          <m:e>
                            <m:f>
                              <m:fPr>
                                <m:ctrlPr>
                                  <a:rPr lang="en-US" sz="3499" b="0" i="1" dirty="0" smtClean="0">
                                    <a:solidFill>
                                      <a:srgbClr val="000000"/>
                                    </a:solidFill>
                                    <a:latin typeface="Cambria Math" panose="02040503050406030204" pitchFamily="18" charset="0"/>
                                    <a:ea typeface="つなぎゴシック"/>
                                  </a:rPr>
                                </m:ctrlPr>
                              </m:fPr>
                              <m:num>
                                <m:r>
                                  <a:rPr lang="en-US" sz="3499" b="0" i="1" dirty="0" smtClean="0">
                                    <a:solidFill>
                                      <a:srgbClr val="000000"/>
                                    </a:solidFill>
                                    <a:latin typeface="Cambria Math" panose="02040503050406030204" pitchFamily="18" charset="0"/>
                                    <a:ea typeface="つなぎゴシック"/>
                                  </a:rPr>
                                  <m:t>1</m:t>
                                </m:r>
                              </m:num>
                              <m:den>
                                <m:r>
                                  <a:rPr lang="en-US" sz="3499" b="0" i="1" dirty="0" smtClean="0">
                                    <a:solidFill>
                                      <a:srgbClr val="000000"/>
                                    </a:solidFill>
                                    <a:latin typeface="Cambria Math" panose="02040503050406030204" pitchFamily="18" charset="0"/>
                                    <a:ea typeface="つなぎゴシック"/>
                                  </a:rPr>
                                  <m:t>2</m:t>
                                </m:r>
                              </m:den>
                            </m:f>
                          </m:e>
                        </m:d>
                      </m:e>
                      <m:sup>
                        <m:f>
                          <m:fPr>
                            <m:ctrlPr>
                              <a:rPr lang="en-US" sz="3499" b="0" i="1" dirty="0" smtClean="0">
                                <a:solidFill>
                                  <a:srgbClr val="000000"/>
                                </a:solidFill>
                                <a:latin typeface="Cambria Math" panose="02040503050406030204" pitchFamily="18" charset="0"/>
                                <a:ea typeface="つなぎゴシック"/>
                              </a:rPr>
                            </m:ctrlPr>
                          </m:fPr>
                          <m:num>
                            <m:r>
                              <a:rPr lang="en-US" sz="3499" b="0" i="1" dirty="0" smtClean="0">
                                <a:solidFill>
                                  <a:srgbClr val="000000"/>
                                </a:solidFill>
                                <a:latin typeface="Cambria Math" panose="02040503050406030204" pitchFamily="18" charset="0"/>
                                <a:ea typeface="つなぎゴシック"/>
                              </a:rPr>
                              <m:t>𝑥</m:t>
                            </m:r>
                          </m:num>
                          <m:den>
                            <m:r>
                              <a:rPr lang="en-US" sz="3499" b="0" i="1" dirty="0" smtClean="0">
                                <a:solidFill>
                                  <a:srgbClr val="000000"/>
                                </a:solidFill>
                                <a:latin typeface="Cambria Math" panose="02040503050406030204" pitchFamily="18" charset="0"/>
                                <a:ea typeface="つなぎゴシック"/>
                              </a:rPr>
                              <m:t>1600</m:t>
                            </m:r>
                          </m:den>
                        </m:f>
                      </m:sup>
                    </m:sSup>
                  </m:oMath>
                </a14:m>
                <a:endParaRPr lang="en-US" sz="3499" dirty="0">
                  <a:solidFill>
                    <a:srgbClr val="000000"/>
                  </a:solidFill>
                  <a:latin typeface="つなぎゴシック"/>
                  <a:ea typeface="つなぎゴシック"/>
                </a:endParaRPr>
              </a:p>
            </p:txBody>
          </p:sp>
        </mc:Choice>
        <mc:Fallback xmlns="">
          <p:sp>
            <p:nvSpPr>
              <p:cNvPr id="12" name="TextBox 12"/>
              <p:cNvSpPr txBox="1">
                <a:spLocks noRot="1" noChangeAspect="1" noMove="1" noResize="1" noEditPoints="1" noAdjustHandles="1" noChangeArrowheads="1" noChangeShapeType="1" noTextEdit="1"/>
              </p:cNvSpPr>
              <p:nvPr/>
            </p:nvSpPr>
            <p:spPr>
              <a:xfrm>
                <a:off x="6773562" y="4903627"/>
                <a:ext cx="5061124" cy="711220"/>
              </a:xfrm>
              <a:prstGeom prst="rect">
                <a:avLst/>
              </a:prstGeom>
              <a:blipFill>
                <a:blip r:embed="rId14"/>
                <a:stretch>
                  <a:fillRect t="-36752"/>
                </a:stretch>
              </a:blipFill>
            </p:spPr>
            <p:txBody>
              <a:bodyPr/>
              <a:lstStyle/>
              <a:p>
                <a:r>
                  <a:rPr lang="en-US">
                    <a:noFill/>
                  </a:rPr>
                  <a:t> </a:t>
                </a:r>
              </a:p>
            </p:txBody>
          </p:sp>
        </mc:Fallback>
      </mc:AlternateContent>
      <p:sp>
        <p:nvSpPr>
          <p:cNvPr id="13" name="TextBox 13"/>
          <p:cNvSpPr txBox="1"/>
          <p:nvPr/>
        </p:nvSpPr>
        <p:spPr>
          <a:xfrm>
            <a:off x="474894" y="1905683"/>
            <a:ext cx="5794265" cy="470450"/>
          </a:xfrm>
          <a:prstGeom prst="rect">
            <a:avLst/>
          </a:prstGeom>
        </p:spPr>
        <p:txBody>
          <a:bodyPr lIns="0" tIns="0" rIns="0" bIns="0" rtlCol="0" anchor="t">
            <a:spAutoFit/>
          </a:bodyPr>
          <a:lstStyle/>
          <a:p>
            <a:pPr>
              <a:lnSpc>
                <a:spcPts val="4009"/>
              </a:lnSpc>
              <a:spcBef>
                <a:spcPct val="0"/>
              </a:spcBef>
            </a:pPr>
            <a:r>
              <a:rPr lang="en-US" sz="2800" dirty="0">
                <a:solidFill>
                  <a:srgbClr val="FF3131"/>
                </a:solidFill>
                <a:latin typeface="Potta One"/>
              </a:rPr>
              <a:t>IDENTIFY THE GIVEN VALUES:</a:t>
            </a:r>
          </a:p>
        </p:txBody>
      </p:sp>
      <p:sp>
        <p:nvSpPr>
          <p:cNvPr id="14" name="TextBox 14"/>
          <p:cNvSpPr txBox="1"/>
          <p:nvPr/>
        </p:nvSpPr>
        <p:spPr>
          <a:xfrm>
            <a:off x="474894" y="4386285"/>
            <a:ext cx="2569641" cy="472373"/>
          </a:xfrm>
          <a:prstGeom prst="rect">
            <a:avLst/>
          </a:prstGeom>
        </p:spPr>
        <p:txBody>
          <a:bodyPr lIns="0" tIns="0" rIns="0" bIns="0" rtlCol="0" anchor="t">
            <a:spAutoFit/>
          </a:bodyPr>
          <a:lstStyle/>
          <a:p>
            <a:pPr>
              <a:lnSpc>
                <a:spcPts val="4009"/>
              </a:lnSpc>
              <a:spcBef>
                <a:spcPct val="0"/>
              </a:spcBef>
            </a:pPr>
            <a:r>
              <a:rPr lang="en-US" sz="2800" dirty="0">
                <a:solidFill>
                  <a:srgbClr val="FF3131"/>
                </a:solidFill>
                <a:latin typeface="Potta One"/>
              </a:rPr>
              <a:t>SUBSTITUTE</a:t>
            </a:r>
            <a:r>
              <a:rPr lang="en-US" sz="2863" dirty="0">
                <a:solidFill>
                  <a:srgbClr val="FF3131"/>
                </a:solidFill>
                <a:latin typeface="Potta One"/>
              </a:rPr>
              <a:t>:</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EBEBEB"/>
        </a:solidFill>
        <a:effectLst/>
      </p:bgPr>
    </p:bg>
    <p:spTree>
      <p:nvGrpSpPr>
        <p:cNvPr id="1" name=""/>
        <p:cNvGrpSpPr/>
        <p:nvPr/>
      </p:nvGrpSpPr>
      <p:grpSpPr>
        <a:xfrm>
          <a:off x="0" y="0"/>
          <a:ext cx="0" cy="0"/>
          <a:chOff x="0" y="0"/>
          <a:chExt cx="0" cy="0"/>
        </a:xfrm>
      </p:grpSpPr>
      <p:sp>
        <p:nvSpPr>
          <p:cNvPr id="2" name="Freeform 2"/>
          <p:cNvSpPr/>
          <p:nvPr/>
        </p:nvSpPr>
        <p:spPr>
          <a:xfrm flipH="1" flipV="1">
            <a:off x="16571114" y="8570114"/>
            <a:ext cx="1376371" cy="1376371"/>
          </a:xfrm>
          <a:custGeom>
            <a:avLst/>
            <a:gdLst/>
            <a:ahLst/>
            <a:cxnLst/>
            <a:rect l="l" t="t" r="r" b="b"/>
            <a:pathLst>
              <a:path w="1376371" h="1376371">
                <a:moveTo>
                  <a:pt x="1376372" y="1376372"/>
                </a:moveTo>
                <a:lnTo>
                  <a:pt x="0" y="1376372"/>
                </a:lnTo>
                <a:lnTo>
                  <a:pt x="0" y="0"/>
                </a:lnTo>
                <a:lnTo>
                  <a:pt x="1376372" y="0"/>
                </a:lnTo>
                <a:lnTo>
                  <a:pt x="1376372" y="1376372"/>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2699038" y="-2397785"/>
            <a:ext cx="11486393" cy="4795569"/>
          </a:xfrm>
          <a:custGeom>
            <a:avLst/>
            <a:gdLst/>
            <a:ahLst/>
            <a:cxnLst/>
            <a:rect l="l" t="t" r="r" b="b"/>
            <a:pathLst>
              <a:path w="11486393" h="4795569">
                <a:moveTo>
                  <a:pt x="0" y="0"/>
                </a:moveTo>
                <a:lnTo>
                  <a:pt x="11486393" y="0"/>
                </a:lnTo>
                <a:lnTo>
                  <a:pt x="11486393" y="4795570"/>
                </a:lnTo>
                <a:lnTo>
                  <a:pt x="0" y="479557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flipH="1">
            <a:off x="-1557185" y="7742506"/>
            <a:ext cx="7315200" cy="3813048"/>
          </a:xfrm>
          <a:custGeom>
            <a:avLst/>
            <a:gdLst/>
            <a:ahLst/>
            <a:cxnLst/>
            <a:rect l="l" t="t" r="r" b="b"/>
            <a:pathLst>
              <a:path w="7315200" h="3813048">
                <a:moveTo>
                  <a:pt x="7315200" y="0"/>
                </a:moveTo>
                <a:lnTo>
                  <a:pt x="0" y="0"/>
                </a:lnTo>
                <a:lnTo>
                  <a:pt x="0" y="3813048"/>
                </a:lnTo>
                <a:lnTo>
                  <a:pt x="7315200" y="3813048"/>
                </a:lnTo>
                <a:lnTo>
                  <a:pt x="731520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a:off x="-2910033" y="-3962521"/>
            <a:ext cx="5820066" cy="5449037"/>
          </a:xfrm>
          <a:custGeom>
            <a:avLst/>
            <a:gdLst/>
            <a:ahLst/>
            <a:cxnLst/>
            <a:rect l="l" t="t" r="r" b="b"/>
            <a:pathLst>
              <a:path w="5820066" h="5449037">
                <a:moveTo>
                  <a:pt x="0" y="0"/>
                </a:moveTo>
                <a:lnTo>
                  <a:pt x="5820066" y="0"/>
                </a:lnTo>
                <a:lnTo>
                  <a:pt x="5820066" y="5449036"/>
                </a:lnTo>
                <a:lnTo>
                  <a:pt x="0" y="544903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6" name="Freeform 6"/>
          <p:cNvSpPr/>
          <p:nvPr/>
        </p:nvSpPr>
        <p:spPr>
          <a:xfrm>
            <a:off x="11605195" y="6827631"/>
            <a:ext cx="2024515" cy="2633515"/>
          </a:xfrm>
          <a:custGeom>
            <a:avLst/>
            <a:gdLst/>
            <a:ahLst/>
            <a:cxnLst/>
            <a:rect l="l" t="t" r="r" b="b"/>
            <a:pathLst>
              <a:path w="2024515" h="2633515">
                <a:moveTo>
                  <a:pt x="0" y="0"/>
                </a:moveTo>
                <a:lnTo>
                  <a:pt x="2024515" y="0"/>
                </a:lnTo>
                <a:lnTo>
                  <a:pt x="2024515" y="2633515"/>
                </a:lnTo>
                <a:lnTo>
                  <a:pt x="0" y="263351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7" name="Freeform 7"/>
          <p:cNvSpPr/>
          <p:nvPr/>
        </p:nvSpPr>
        <p:spPr>
          <a:xfrm>
            <a:off x="13994959" y="6919105"/>
            <a:ext cx="2576155" cy="2450568"/>
          </a:xfrm>
          <a:custGeom>
            <a:avLst/>
            <a:gdLst/>
            <a:ahLst/>
            <a:cxnLst/>
            <a:rect l="l" t="t" r="r" b="b"/>
            <a:pathLst>
              <a:path w="2576155" h="2450568">
                <a:moveTo>
                  <a:pt x="0" y="0"/>
                </a:moveTo>
                <a:lnTo>
                  <a:pt x="2576155" y="0"/>
                </a:lnTo>
                <a:lnTo>
                  <a:pt x="2576155" y="2450567"/>
                </a:lnTo>
                <a:lnTo>
                  <a:pt x="0" y="2450567"/>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graphicFrame>
        <p:nvGraphicFramePr>
          <p:cNvPr id="8" name="Table 8"/>
          <p:cNvGraphicFramePr>
            <a:graphicFrameLocks noGrp="1"/>
          </p:cNvGraphicFramePr>
          <p:nvPr/>
        </p:nvGraphicFramePr>
        <p:xfrm>
          <a:off x="1028700" y="3766904"/>
          <a:ext cx="14033769" cy="2733227"/>
        </p:xfrm>
        <a:graphic>
          <a:graphicData uri="http://schemas.openxmlformats.org/drawingml/2006/table">
            <a:tbl>
              <a:tblPr/>
              <a:tblGrid>
                <a:gridCol w="2053673">
                  <a:extLst>
                    <a:ext uri="{9D8B030D-6E8A-4147-A177-3AD203B41FA5}">
                      <a16:colId xmlns:a16="http://schemas.microsoft.com/office/drawing/2014/main" val="20000"/>
                    </a:ext>
                  </a:extLst>
                </a:gridCol>
                <a:gridCol w="798458">
                  <a:extLst>
                    <a:ext uri="{9D8B030D-6E8A-4147-A177-3AD203B41FA5}">
                      <a16:colId xmlns:a16="http://schemas.microsoft.com/office/drawing/2014/main" val="20001"/>
                    </a:ext>
                  </a:extLst>
                </a:gridCol>
                <a:gridCol w="3063348">
                  <a:extLst>
                    <a:ext uri="{9D8B030D-6E8A-4147-A177-3AD203B41FA5}">
                      <a16:colId xmlns:a16="http://schemas.microsoft.com/office/drawing/2014/main" val="20002"/>
                    </a:ext>
                  </a:extLst>
                </a:gridCol>
                <a:gridCol w="2837896">
                  <a:extLst>
                    <a:ext uri="{9D8B030D-6E8A-4147-A177-3AD203B41FA5}">
                      <a16:colId xmlns:a16="http://schemas.microsoft.com/office/drawing/2014/main" val="20003"/>
                    </a:ext>
                  </a:extLst>
                </a:gridCol>
                <a:gridCol w="2803600">
                  <a:extLst>
                    <a:ext uri="{9D8B030D-6E8A-4147-A177-3AD203B41FA5}">
                      <a16:colId xmlns:a16="http://schemas.microsoft.com/office/drawing/2014/main" val="20004"/>
                    </a:ext>
                  </a:extLst>
                </a:gridCol>
                <a:gridCol w="2476794">
                  <a:extLst>
                    <a:ext uri="{9D8B030D-6E8A-4147-A177-3AD203B41FA5}">
                      <a16:colId xmlns:a16="http://schemas.microsoft.com/office/drawing/2014/main" val="20005"/>
                    </a:ext>
                  </a:extLst>
                </a:gridCol>
              </a:tblGrid>
              <a:tr h="850049">
                <a:tc>
                  <a:txBody>
                    <a:bodyPr/>
                    <a:lstStyle/>
                    <a:p>
                      <a:pPr algn="ctr">
                        <a:lnSpc>
                          <a:spcPts val="2800"/>
                        </a:lnSpc>
                        <a:defRPr/>
                      </a:pPr>
                      <a:r>
                        <a:rPr lang="en-US" sz="2000">
                          <a:solidFill>
                            <a:srgbClr val="000000"/>
                          </a:solidFill>
                          <a:latin typeface="つなぎゴシック"/>
                        </a:rPr>
                        <a:t>x (years)</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つなぎゴシック Bold"/>
                        </a:rPr>
                        <a:t>0</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つなぎゴシック Bold"/>
                        </a:rPr>
                        <a:t>1600</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つなぎゴシック Bold"/>
                        </a:rPr>
                        <a:t>3200</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FF3131"/>
                          </a:solidFill>
                          <a:latin typeface="つなぎゴシック Bold"/>
                        </a:rPr>
                        <a:t>4800</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つなぎゴシック Bold"/>
                        </a:rPr>
                        <a:t>6400</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883178">
                <a:tc>
                  <a:txBody>
                    <a:bodyPr/>
                    <a:lstStyle/>
                    <a:p>
                      <a:pPr algn="ctr">
                        <a:lnSpc>
                          <a:spcPts val="2800"/>
                        </a:lnSpc>
                        <a:defRPr/>
                      </a:pPr>
                      <a:r>
                        <a:rPr lang="en-US" sz="2000">
                          <a:solidFill>
                            <a:srgbClr val="000000"/>
                          </a:solidFill>
                          <a:latin typeface="つなぎゴシック"/>
                        </a:rPr>
                        <a:t>y (amount of substances)  </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つなぎゴシック"/>
                        </a:rPr>
                        <a:t>300</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つなぎゴシック"/>
                        </a:rPr>
                        <a:t>150</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つなぎゴシック"/>
                        </a:rPr>
                        <a:t>75</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つなぎゴシック"/>
                        </a:rPr>
                        <a:t>37.5</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つなぎゴシック"/>
                        </a:rPr>
                        <a:t>18.75</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Freeform 9"/>
          <p:cNvSpPr/>
          <p:nvPr/>
        </p:nvSpPr>
        <p:spPr>
          <a:xfrm>
            <a:off x="12801600" y="3819146"/>
            <a:ext cx="2100075" cy="2100075"/>
          </a:xfrm>
          <a:custGeom>
            <a:avLst/>
            <a:gdLst/>
            <a:ahLst/>
            <a:cxnLst/>
            <a:rect l="l" t="t" r="r" b="b"/>
            <a:pathLst>
              <a:path w="2100075" h="2100075">
                <a:moveTo>
                  <a:pt x="0" y="0"/>
                </a:moveTo>
                <a:lnTo>
                  <a:pt x="2100075" y="0"/>
                </a:lnTo>
                <a:lnTo>
                  <a:pt x="2100075" y="2100075"/>
                </a:lnTo>
                <a:lnTo>
                  <a:pt x="0" y="2100075"/>
                </a:lnTo>
                <a:lnTo>
                  <a:pt x="0" y="0"/>
                </a:lnTo>
                <a:close/>
              </a:path>
            </a:pathLst>
          </a:custGeom>
          <a:blipFill>
            <a:blip r:embed="rId14">
              <a:extLst>
                <a:ext uri="{96DAC541-7B7A-43D3-8B79-37D633B846F1}">
                  <asvg:svgBlip xmlns:asvg="http://schemas.microsoft.com/office/drawing/2016/SVG/main" r:embed="rId15"/>
                </a:ext>
              </a:extLst>
            </a:blip>
            <a:stretch>
              <a:fillRect/>
            </a:stretch>
          </a:blipFill>
          <a:ln cap="sq">
            <a:noFill/>
            <a:prstDash val="solid"/>
            <a:miter/>
          </a:ln>
        </p:spPr>
        <p:txBody>
          <a:bodyPr/>
          <a:lstStyle/>
          <a:p>
            <a:endParaRPr lang="en-US" dirty="0"/>
          </a:p>
        </p:txBody>
      </p:sp>
      <p:sp>
        <p:nvSpPr>
          <p:cNvPr id="10" name="TextBox 10"/>
          <p:cNvSpPr txBox="1"/>
          <p:nvPr/>
        </p:nvSpPr>
        <p:spPr>
          <a:xfrm>
            <a:off x="1028700" y="1360099"/>
            <a:ext cx="16230600" cy="1616710"/>
          </a:xfrm>
          <a:prstGeom prst="rect">
            <a:avLst/>
          </a:prstGeom>
        </p:spPr>
        <p:txBody>
          <a:bodyPr lIns="0" tIns="0" rIns="0" bIns="0" rtlCol="0" anchor="t">
            <a:spAutoFit/>
          </a:bodyPr>
          <a:lstStyle/>
          <a:p>
            <a:pPr>
              <a:lnSpc>
                <a:spcPts val="4339"/>
              </a:lnSpc>
              <a:spcBef>
                <a:spcPct val="0"/>
              </a:spcBef>
            </a:pPr>
            <a:r>
              <a:rPr lang="en-US" sz="3099">
                <a:solidFill>
                  <a:srgbClr val="FF3131"/>
                </a:solidFill>
                <a:latin typeface="つなぎゴシック"/>
              </a:rPr>
              <a:t>Guide Question:</a:t>
            </a:r>
          </a:p>
          <a:p>
            <a:pPr>
              <a:lnSpc>
                <a:spcPts val="4339"/>
              </a:lnSpc>
              <a:spcBef>
                <a:spcPct val="0"/>
              </a:spcBef>
            </a:pPr>
            <a:r>
              <a:rPr lang="en-US" sz="3099">
                <a:solidFill>
                  <a:srgbClr val="000000"/>
                </a:solidFill>
                <a:latin typeface="つなぎゴシック"/>
              </a:rPr>
              <a:t>Given radium-226 with initial amount of 300 grams and half-life of 1600 years. What is the remaining amount in 4800 years?</a:t>
            </a:r>
          </a:p>
        </p:txBody>
      </p:sp>
      <p:sp>
        <p:nvSpPr>
          <p:cNvPr id="11" name="TextBox 11"/>
          <p:cNvSpPr txBox="1"/>
          <p:nvPr/>
        </p:nvSpPr>
        <p:spPr>
          <a:xfrm>
            <a:off x="1028700" y="3122224"/>
            <a:ext cx="3307794" cy="438785"/>
          </a:xfrm>
          <a:prstGeom prst="rect">
            <a:avLst/>
          </a:prstGeom>
        </p:spPr>
        <p:txBody>
          <a:bodyPr lIns="0" tIns="0" rIns="0" bIns="0" rtlCol="0" anchor="t">
            <a:spAutoFit/>
          </a:bodyPr>
          <a:lstStyle/>
          <a:p>
            <a:pPr>
              <a:lnSpc>
                <a:spcPts val="3639"/>
              </a:lnSpc>
              <a:spcBef>
                <a:spcPct val="0"/>
              </a:spcBef>
            </a:pPr>
            <a:r>
              <a:rPr lang="en-US" sz="2599">
                <a:solidFill>
                  <a:srgbClr val="000000"/>
                </a:solidFill>
                <a:latin typeface="Potta One"/>
              </a:rPr>
              <a:t>TABLE OF VALUES</a:t>
            </a:r>
          </a:p>
        </p:txBody>
      </p:sp>
      <p:sp>
        <p:nvSpPr>
          <p:cNvPr id="12" name="TextBox 12"/>
          <p:cNvSpPr txBox="1"/>
          <p:nvPr/>
        </p:nvSpPr>
        <p:spPr>
          <a:xfrm>
            <a:off x="1054829" y="7070603"/>
            <a:ext cx="10550366" cy="1073785"/>
          </a:xfrm>
          <a:prstGeom prst="rect">
            <a:avLst/>
          </a:prstGeom>
        </p:spPr>
        <p:txBody>
          <a:bodyPr lIns="0" tIns="0" rIns="0" bIns="0" rtlCol="0" anchor="t">
            <a:spAutoFit/>
          </a:bodyPr>
          <a:lstStyle/>
          <a:p>
            <a:pPr>
              <a:lnSpc>
                <a:spcPts val="4339"/>
              </a:lnSpc>
              <a:spcBef>
                <a:spcPct val="0"/>
              </a:spcBef>
            </a:pPr>
            <a:r>
              <a:rPr lang="en-US" sz="3099">
                <a:solidFill>
                  <a:srgbClr val="000000"/>
                </a:solidFill>
                <a:latin typeface="つなぎゴシック"/>
              </a:rPr>
              <a:t>Guide Question: Answer</a:t>
            </a:r>
          </a:p>
          <a:p>
            <a:pPr>
              <a:lnSpc>
                <a:spcPts val="4339"/>
              </a:lnSpc>
              <a:spcBef>
                <a:spcPct val="0"/>
              </a:spcBef>
            </a:pPr>
            <a:r>
              <a:rPr lang="en-US" sz="3099">
                <a:solidFill>
                  <a:srgbClr val="000000"/>
                </a:solidFill>
                <a:latin typeface="つなぎゴシック"/>
              </a:rPr>
              <a:t>Remaining amount of radium-226 in 4800 years is </a:t>
            </a:r>
            <a:r>
              <a:rPr lang="en-US" sz="3099">
                <a:solidFill>
                  <a:srgbClr val="FF3131"/>
                </a:solidFill>
                <a:latin typeface="つなぎゴシック"/>
              </a:rPr>
              <a:t>37.5 grams.</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EBEBEB"/>
        </a:solidFill>
        <a:effectLst/>
      </p:bgPr>
    </p:bg>
    <p:spTree>
      <p:nvGrpSpPr>
        <p:cNvPr id="1" name=""/>
        <p:cNvGrpSpPr/>
        <p:nvPr/>
      </p:nvGrpSpPr>
      <p:grpSpPr>
        <a:xfrm>
          <a:off x="0" y="0"/>
          <a:ext cx="0" cy="0"/>
          <a:chOff x="0" y="0"/>
          <a:chExt cx="0" cy="0"/>
        </a:xfrm>
      </p:grpSpPr>
      <p:sp>
        <p:nvSpPr>
          <p:cNvPr id="2" name="Freeform 2"/>
          <p:cNvSpPr/>
          <p:nvPr/>
        </p:nvSpPr>
        <p:spPr>
          <a:xfrm flipH="1" flipV="1">
            <a:off x="16571114" y="8570114"/>
            <a:ext cx="1376371" cy="1376371"/>
          </a:xfrm>
          <a:custGeom>
            <a:avLst/>
            <a:gdLst/>
            <a:ahLst/>
            <a:cxnLst/>
            <a:rect l="l" t="t" r="r" b="b"/>
            <a:pathLst>
              <a:path w="1376371" h="1376371">
                <a:moveTo>
                  <a:pt x="1376372" y="1376372"/>
                </a:moveTo>
                <a:lnTo>
                  <a:pt x="0" y="1376372"/>
                </a:lnTo>
                <a:lnTo>
                  <a:pt x="0" y="0"/>
                </a:lnTo>
                <a:lnTo>
                  <a:pt x="1376372" y="0"/>
                </a:lnTo>
                <a:lnTo>
                  <a:pt x="1376372" y="1376372"/>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2699038" y="-2397785"/>
            <a:ext cx="11486393" cy="4795569"/>
          </a:xfrm>
          <a:custGeom>
            <a:avLst/>
            <a:gdLst/>
            <a:ahLst/>
            <a:cxnLst/>
            <a:rect l="l" t="t" r="r" b="b"/>
            <a:pathLst>
              <a:path w="11486393" h="4795569">
                <a:moveTo>
                  <a:pt x="0" y="0"/>
                </a:moveTo>
                <a:lnTo>
                  <a:pt x="11486393" y="0"/>
                </a:lnTo>
                <a:lnTo>
                  <a:pt x="11486393" y="4795570"/>
                </a:lnTo>
                <a:lnTo>
                  <a:pt x="0" y="479557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flipH="1">
            <a:off x="-1557185" y="7742506"/>
            <a:ext cx="7315200" cy="3813048"/>
          </a:xfrm>
          <a:custGeom>
            <a:avLst/>
            <a:gdLst/>
            <a:ahLst/>
            <a:cxnLst/>
            <a:rect l="l" t="t" r="r" b="b"/>
            <a:pathLst>
              <a:path w="7315200" h="3813048">
                <a:moveTo>
                  <a:pt x="7315200" y="0"/>
                </a:moveTo>
                <a:lnTo>
                  <a:pt x="0" y="0"/>
                </a:lnTo>
                <a:lnTo>
                  <a:pt x="0" y="3813048"/>
                </a:lnTo>
                <a:lnTo>
                  <a:pt x="7315200" y="3813048"/>
                </a:lnTo>
                <a:lnTo>
                  <a:pt x="731520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a:off x="-2910033" y="-3962521"/>
            <a:ext cx="5820066" cy="5449037"/>
          </a:xfrm>
          <a:custGeom>
            <a:avLst/>
            <a:gdLst/>
            <a:ahLst/>
            <a:cxnLst/>
            <a:rect l="l" t="t" r="r" b="b"/>
            <a:pathLst>
              <a:path w="5820066" h="5449037">
                <a:moveTo>
                  <a:pt x="0" y="0"/>
                </a:moveTo>
                <a:lnTo>
                  <a:pt x="5820066" y="0"/>
                </a:lnTo>
                <a:lnTo>
                  <a:pt x="5820066" y="5449036"/>
                </a:lnTo>
                <a:lnTo>
                  <a:pt x="0" y="544903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6" name="Freeform 6"/>
          <p:cNvSpPr/>
          <p:nvPr/>
        </p:nvSpPr>
        <p:spPr>
          <a:xfrm>
            <a:off x="2100415" y="3535165"/>
            <a:ext cx="2538428" cy="3302020"/>
          </a:xfrm>
          <a:custGeom>
            <a:avLst/>
            <a:gdLst/>
            <a:ahLst/>
            <a:cxnLst/>
            <a:rect l="l" t="t" r="r" b="b"/>
            <a:pathLst>
              <a:path w="2538428" h="3302020">
                <a:moveTo>
                  <a:pt x="0" y="0"/>
                </a:moveTo>
                <a:lnTo>
                  <a:pt x="2538428" y="0"/>
                </a:lnTo>
                <a:lnTo>
                  <a:pt x="2538428" y="3302020"/>
                </a:lnTo>
                <a:lnTo>
                  <a:pt x="0" y="330202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7" name="Freeform 7"/>
          <p:cNvSpPr/>
          <p:nvPr/>
        </p:nvSpPr>
        <p:spPr>
          <a:xfrm>
            <a:off x="12969246" y="3410908"/>
            <a:ext cx="3601868" cy="3426277"/>
          </a:xfrm>
          <a:custGeom>
            <a:avLst/>
            <a:gdLst/>
            <a:ahLst/>
            <a:cxnLst/>
            <a:rect l="l" t="t" r="r" b="b"/>
            <a:pathLst>
              <a:path w="3601868" h="3426277">
                <a:moveTo>
                  <a:pt x="0" y="0"/>
                </a:moveTo>
                <a:lnTo>
                  <a:pt x="3601868" y="0"/>
                </a:lnTo>
                <a:lnTo>
                  <a:pt x="3601868" y="3426277"/>
                </a:lnTo>
                <a:lnTo>
                  <a:pt x="0" y="3426277"/>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8" name="Freeform 8"/>
          <p:cNvSpPr/>
          <p:nvPr/>
        </p:nvSpPr>
        <p:spPr>
          <a:xfrm>
            <a:off x="2241629" y="3079388"/>
            <a:ext cx="13804743" cy="6569642"/>
          </a:xfrm>
          <a:custGeom>
            <a:avLst/>
            <a:gdLst/>
            <a:ahLst/>
            <a:cxnLst/>
            <a:rect l="l" t="t" r="r" b="b"/>
            <a:pathLst>
              <a:path w="13804743" h="6569642">
                <a:moveTo>
                  <a:pt x="0" y="0"/>
                </a:moveTo>
                <a:lnTo>
                  <a:pt x="13804742" y="0"/>
                </a:lnTo>
                <a:lnTo>
                  <a:pt x="13804742" y="6569642"/>
                </a:lnTo>
                <a:lnTo>
                  <a:pt x="0" y="6569642"/>
                </a:lnTo>
                <a:lnTo>
                  <a:pt x="0" y="0"/>
                </a:lnTo>
                <a:close/>
              </a:path>
            </a:pathLst>
          </a:custGeom>
          <a:blipFill>
            <a:blip r:embed="rId14"/>
            <a:stretch>
              <a:fillRect/>
            </a:stretch>
          </a:blipFill>
        </p:spPr>
      </p:sp>
      <p:sp>
        <p:nvSpPr>
          <p:cNvPr id="9" name="TextBox 9"/>
          <p:cNvSpPr txBox="1"/>
          <p:nvPr/>
        </p:nvSpPr>
        <p:spPr>
          <a:xfrm>
            <a:off x="3805952" y="962025"/>
            <a:ext cx="10676096" cy="669926"/>
          </a:xfrm>
          <a:prstGeom prst="rect">
            <a:avLst/>
          </a:prstGeom>
        </p:spPr>
        <p:txBody>
          <a:bodyPr lIns="0" tIns="0" rIns="0" bIns="0" rtlCol="0" anchor="t">
            <a:spAutoFit/>
          </a:bodyPr>
          <a:lstStyle/>
          <a:p>
            <a:pPr algn="ctr">
              <a:lnSpc>
                <a:spcPts val="5599"/>
              </a:lnSpc>
              <a:spcBef>
                <a:spcPct val="0"/>
              </a:spcBef>
            </a:pPr>
            <a:r>
              <a:rPr lang="en-US" sz="3999" dirty="0">
                <a:solidFill>
                  <a:srgbClr val="000000"/>
                </a:solidFill>
                <a:latin typeface="Potta One"/>
              </a:rPr>
              <a:t>The </a:t>
            </a:r>
            <a:r>
              <a:rPr lang="en-US" sz="3600" dirty="0">
                <a:solidFill>
                  <a:srgbClr val="000000"/>
                </a:solidFill>
                <a:latin typeface="Potta One"/>
              </a:rPr>
              <a:t>demos</a:t>
            </a:r>
            <a:r>
              <a:rPr lang="en-US" sz="3999" dirty="0">
                <a:solidFill>
                  <a:srgbClr val="000000"/>
                </a:solidFill>
                <a:latin typeface="Potta One"/>
              </a:rPr>
              <a:t> graph of the 1st substance</a:t>
            </a:r>
          </a:p>
        </p:txBody>
      </p:sp>
      <p:sp>
        <p:nvSpPr>
          <p:cNvPr id="10" name="TextBox 10"/>
          <p:cNvSpPr txBox="1"/>
          <p:nvPr/>
        </p:nvSpPr>
        <p:spPr>
          <a:xfrm>
            <a:off x="6134472" y="1891043"/>
            <a:ext cx="6019056" cy="991553"/>
          </a:xfrm>
          <a:prstGeom prst="rect">
            <a:avLst/>
          </a:prstGeom>
        </p:spPr>
        <p:txBody>
          <a:bodyPr lIns="0" tIns="0" rIns="0" bIns="0" rtlCol="0" anchor="t">
            <a:spAutoFit/>
          </a:bodyPr>
          <a:lstStyle/>
          <a:p>
            <a:pPr algn="ctr">
              <a:lnSpc>
                <a:spcPts val="8400"/>
              </a:lnSpc>
              <a:spcBef>
                <a:spcPct val="0"/>
              </a:spcBef>
            </a:pPr>
            <a:r>
              <a:rPr lang="en-US" sz="6000" dirty="0">
                <a:solidFill>
                  <a:srgbClr val="000000"/>
                </a:solidFill>
                <a:latin typeface="つなぎゴシック"/>
              </a:rPr>
              <a:t>(RA) </a:t>
            </a:r>
            <a:r>
              <a:rPr lang="en-US" sz="5400" dirty="0">
                <a:solidFill>
                  <a:srgbClr val="000000"/>
                </a:solidFill>
                <a:latin typeface="つなぎゴシック"/>
              </a:rPr>
              <a:t>RADIUM-226</a:t>
            </a:r>
            <a:endParaRPr lang="en-US" sz="6000" dirty="0">
              <a:solidFill>
                <a:srgbClr val="000000"/>
              </a:solidFill>
              <a:latin typeface="つなぎゴシック"/>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EBEBEB"/>
        </a:solidFill>
        <a:effectLst/>
      </p:bgPr>
    </p:bg>
    <p:spTree>
      <p:nvGrpSpPr>
        <p:cNvPr id="1" name=""/>
        <p:cNvGrpSpPr/>
        <p:nvPr/>
      </p:nvGrpSpPr>
      <p:grpSpPr>
        <a:xfrm>
          <a:off x="0" y="0"/>
          <a:ext cx="0" cy="0"/>
          <a:chOff x="0" y="0"/>
          <a:chExt cx="0" cy="0"/>
        </a:xfrm>
      </p:grpSpPr>
      <p:sp>
        <p:nvSpPr>
          <p:cNvPr id="2" name="Freeform 2"/>
          <p:cNvSpPr/>
          <p:nvPr/>
        </p:nvSpPr>
        <p:spPr>
          <a:xfrm flipH="1" flipV="1">
            <a:off x="16571114" y="8570114"/>
            <a:ext cx="1376371" cy="1376371"/>
          </a:xfrm>
          <a:custGeom>
            <a:avLst/>
            <a:gdLst/>
            <a:ahLst/>
            <a:cxnLst/>
            <a:rect l="l" t="t" r="r" b="b"/>
            <a:pathLst>
              <a:path w="1376371" h="1376371">
                <a:moveTo>
                  <a:pt x="1376372" y="1376372"/>
                </a:moveTo>
                <a:lnTo>
                  <a:pt x="0" y="1376372"/>
                </a:lnTo>
                <a:lnTo>
                  <a:pt x="0" y="0"/>
                </a:lnTo>
                <a:lnTo>
                  <a:pt x="1376372" y="0"/>
                </a:lnTo>
                <a:lnTo>
                  <a:pt x="1376372" y="1376372"/>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2699038" y="-2397785"/>
            <a:ext cx="11486393" cy="4795569"/>
          </a:xfrm>
          <a:custGeom>
            <a:avLst/>
            <a:gdLst/>
            <a:ahLst/>
            <a:cxnLst/>
            <a:rect l="l" t="t" r="r" b="b"/>
            <a:pathLst>
              <a:path w="11486393" h="4795569">
                <a:moveTo>
                  <a:pt x="0" y="0"/>
                </a:moveTo>
                <a:lnTo>
                  <a:pt x="11486393" y="0"/>
                </a:lnTo>
                <a:lnTo>
                  <a:pt x="11486393" y="4795570"/>
                </a:lnTo>
                <a:lnTo>
                  <a:pt x="0" y="479557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flipH="1">
            <a:off x="-1557185" y="8786498"/>
            <a:ext cx="7315200" cy="3813048"/>
          </a:xfrm>
          <a:custGeom>
            <a:avLst/>
            <a:gdLst/>
            <a:ahLst/>
            <a:cxnLst/>
            <a:rect l="l" t="t" r="r" b="b"/>
            <a:pathLst>
              <a:path w="7315200" h="3813048">
                <a:moveTo>
                  <a:pt x="7315200" y="0"/>
                </a:moveTo>
                <a:lnTo>
                  <a:pt x="0" y="0"/>
                </a:lnTo>
                <a:lnTo>
                  <a:pt x="0" y="3813048"/>
                </a:lnTo>
                <a:lnTo>
                  <a:pt x="7315200" y="3813048"/>
                </a:lnTo>
                <a:lnTo>
                  <a:pt x="731520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a:off x="-2910033" y="-3962521"/>
            <a:ext cx="5820066" cy="5449037"/>
          </a:xfrm>
          <a:custGeom>
            <a:avLst/>
            <a:gdLst/>
            <a:ahLst/>
            <a:cxnLst/>
            <a:rect l="l" t="t" r="r" b="b"/>
            <a:pathLst>
              <a:path w="5820066" h="5449037">
                <a:moveTo>
                  <a:pt x="0" y="0"/>
                </a:moveTo>
                <a:lnTo>
                  <a:pt x="5820066" y="0"/>
                </a:lnTo>
                <a:lnTo>
                  <a:pt x="5820066" y="5449036"/>
                </a:lnTo>
                <a:lnTo>
                  <a:pt x="0" y="544903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6" name="Freeform 6"/>
          <p:cNvSpPr/>
          <p:nvPr/>
        </p:nvSpPr>
        <p:spPr>
          <a:xfrm>
            <a:off x="2100415" y="2336281"/>
            <a:ext cx="1578050" cy="2052747"/>
          </a:xfrm>
          <a:custGeom>
            <a:avLst/>
            <a:gdLst/>
            <a:ahLst/>
            <a:cxnLst/>
            <a:rect l="l" t="t" r="r" b="b"/>
            <a:pathLst>
              <a:path w="1578050" h="2052747">
                <a:moveTo>
                  <a:pt x="0" y="0"/>
                </a:moveTo>
                <a:lnTo>
                  <a:pt x="1578050" y="0"/>
                </a:lnTo>
                <a:lnTo>
                  <a:pt x="1578050" y="2052748"/>
                </a:lnTo>
                <a:lnTo>
                  <a:pt x="0" y="2052748"/>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7" name="Freeform 7"/>
          <p:cNvSpPr/>
          <p:nvPr/>
        </p:nvSpPr>
        <p:spPr>
          <a:xfrm>
            <a:off x="14477822" y="2397785"/>
            <a:ext cx="2093292" cy="1991244"/>
          </a:xfrm>
          <a:custGeom>
            <a:avLst/>
            <a:gdLst/>
            <a:ahLst/>
            <a:cxnLst/>
            <a:rect l="l" t="t" r="r" b="b"/>
            <a:pathLst>
              <a:path w="2093292" h="1991244">
                <a:moveTo>
                  <a:pt x="0" y="0"/>
                </a:moveTo>
                <a:lnTo>
                  <a:pt x="2093292" y="0"/>
                </a:lnTo>
                <a:lnTo>
                  <a:pt x="2093292" y="1991244"/>
                </a:lnTo>
                <a:lnTo>
                  <a:pt x="0" y="1991244"/>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8" name="TextBox 8"/>
          <p:cNvSpPr txBox="1"/>
          <p:nvPr/>
        </p:nvSpPr>
        <p:spPr>
          <a:xfrm>
            <a:off x="4838700" y="2365391"/>
            <a:ext cx="8610600" cy="1156792"/>
          </a:xfrm>
          <a:prstGeom prst="rect">
            <a:avLst/>
          </a:prstGeom>
        </p:spPr>
        <p:txBody>
          <a:bodyPr lIns="0" tIns="0" rIns="0" bIns="0" rtlCol="0" anchor="t">
            <a:spAutoFit/>
          </a:bodyPr>
          <a:lstStyle/>
          <a:p>
            <a:pPr algn="ctr">
              <a:lnSpc>
                <a:spcPts val="9800"/>
              </a:lnSpc>
              <a:spcBef>
                <a:spcPct val="0"/>
              </a:spcBef>
            </a:pPr>
            <a:r>
              <a:rPr lang="en-US" sz="7000" dirty="0">
                <a:solidFill>
                  <a:srgbClr val="000000"/>
                </a:solidFill>
                <a:latin typeface="つなぎゴシック"/>
              </a:rPr>
              <a:t>(AM) AM</a:t>
            </a:r>
            <a:r>
              <a:rPr lang="en-GB" sz="7000" dirty="0">
                <a:solidFill>
                  <a:srgbClr val="000000"/>
                </a:solidFill>
                <a:latin typeface="つなぎゴシック"/>
              </a:rPr>
              <a:t>E</a:t>
            </a:r>
            <a:r>
              <a:rPr lang="en-US" sz="7000" dirty="0">
                <a:solidFill>
                  <a:srgbClr val="000000"/>
                </a:solidFill>
                <a:latin typeface="つなぎゴシック"/>
              </a:rPr>
              <a:t>RICIUM-241</a:t>
            </a:r>
          </a:p>
        </p:txBody>
      </p:sp>
      <p:sp>
        <p:nvSpPr>
          <p:cNvPr id="9" name="TextBox 9"/>
          <p:cNvSpPr txBox="1"/>
          <p:nvPr/>
        </p:nvSpPr>
        <p:spPr>
          <a:xfrm>
            <a:off x="7132439" y="3616325"/>
            <a:ext cx="4023122" cy="569195"/>
          </a:xfrm>
          <a:prstGeom prst="rect">
            <a:avLst/>
          </a:prstGeom>
        </p:spPr>
        <p:txBody>
          <a:bodyPr lIns="0" tIns="0" rIns="0" bIns="0" rtlCol="0" anchor="t">
            <a:spAutoFit/>
          </a:bodyPr>
          <a:lstStyle/>
          <a:p>
            <a:pPr algn="ctr">
              <a:lnSpc>
                <a:spcPts val="4900"/>
              </a:lnSpc>
              <a:spcBef>
                <a:spcPct val="0"/>
              </a:spcBef>
            </a:pPr>
            <a:r>
              <a:rPr lang="en-US" sz="3200" dirty="0">
                <a:solidFill>
                  <a:srgbClr val="000000"/>
                </a:solidFill>
                <a:latin typeface="つなぎゴシック"/>
              </a:rPr>
              <a:t>Half-life: </a:t>
            </a:r>
            <a:r>
              <a:rPr lang="en-US" sz="3200" dirty="0">
                <a:solidFill>
                  <a:srgbClr val="FF3131"/>
                </a:solidFill>
                <a:latin typeface="つなぎゴシック"/>
              </a:rPr>
              <a:t>432.2 years</a:t>
            </a:r>
          </a:p>
        </p:txBody>
      </p:sp>
      <p:sp>
        <p:nvSpPr>
          <p:cNvPr id="10" name="TextBox 10"/>
          <p:cNvSpPr txBox="1"/>
          <p:nvPr/>
        </p:nvSpPr>
        <p:spPr>
          <a:xfrm>
            <a:off x="1283332" y="4270375"/>
            <a:ext cx="16230600" cy="3813810"/>
          </a:xfrm>
          <a:prstGeom prst="rect">
            <a:avLst/>
          </a:prstGeom>
        </p:spPr>
        <p:txBody>
          <a:bodyPr lIns="0" tIns="0" rIns="0" bIns="0" rtlCol="0" anchor="t">
            <a:spAutoFit/>
          </a:bodyPr>
          <a:lstStyle/>
          <a:p>
            <a:pPr>
              <a:lnSpc>
                <a:spcPts val="5040"/>
              </a:lnSpc>
              <a:spcBef>
                <a:spcPct val="0"/>
              </a:spcBef>
            </a:pPr>
            <a:r>
              <a:rPr lang="en-US" sz="3600">
                <a:solidFill>
                  <a:srgbClr val="000000"/>
                </a:solidFill>
                <a:latin typeface="つなぎゴシック"/>
              </a:rPr>
              <a:t>Uses:</a:t>
            </a:r>
          </a:p>
          <a:p>
            <a:pPr marL="777240" lvl="1" indent="-388620">
              <a:lnSpc>
                <a:spcPts val="5040"/>
              </a:lnSpc>
              <a:spcBef>
                <a:spcPct val="0"/>
              </a:spcBef>
              <a:buFont typeface="Arial"/>
              <a:buChar char="•"/>
            </a:pPr>
            <a:r>
              <a:rPr lang="en-US" sz="3600">
                <a:solidFill>
                  <a:srgbClr val="000000"/>
                </a:solidFill>
                <a:latin typeface="つなぎゴシック"/>
              </a:rPr>
              <a:t>Used in some medical diagnostic devices and in a variety of industrial and commercial devices that measure density and thickness.</a:t>
            </a:r>
          </a:p>
          <a:p>
            <a:pPr marL="777240" lvl="1" indent="-388620">
              <a:lnSpc>
                <a:spcPts val="5040"/>
              </a:lnSpc>
              <a:spcBef>
                <a:spcPct val="0"/>
              </a:spcBef>
              <a:buFont typeface="Arial"/>
              <a:buChar char="•"/>
            </a:pPr>
            <a:r>
              <a:rPr lang="en-US" sz="3600">
                <a:solidFill>
                  <a:srgbClr val="000000"/>
                </a:solidFill>
                <a:latin typeface="つなぎゴシック"/>
              </a:rPr>
              <a:t>Has been used to provide passive diagnosis of thyroid function.</a:t>
            </a:r>
          </a:p>
          <a:p>
            <a:pPr marL="777240" lvl="1" indent="-388620">
              <a:lnSpc>
                <a:spcPts val="5040"/>
              </a:lnSpc>
              <a:spcBef>
                <a:spcPct val="0"/>
              </a:spcBef>
              <a:buFont typeface="Arial"/>
              <a:buChar char="•"/>
            </a:pPr>
            <a:r>
              <a:rPr lang="en-US" sz="3600">
                <a:solidFill>
                  <a:srgbClr val="000000"/>
                </a:solidFill>
                <a:latin typeface="つなぎゴシック"/>
              </a:rPr>
              <a:t>In ionization chamber smoke detectors makes the air in the detector's sensing chamber conduct electricity.</a:t>
            </a:r>
          </a:p>
        </p:txBody>
      </p:sp>
      <p:sp>
        <p:nvSpPr>
          <p:cNvPr id="11" name="TextBox 11"/>
          <p:cNvSpPr txBox="1"/>
          <p:nvPr/>
        </p:nvSpPr>
        <p:spPr>
          <a:xfrm>
            <a:off x="1502451" y="885825"/>
            <a:ext cx="15283099" cy="1309356"/>
          </a:xfrm>
          <a:prstGeom prst="rect">
            <a:avLst/>
          </a:prstGeom>
        </p:spPr>
        <p:txBody>
          <a:bodyPr lIns="0" tIns="0" rIns="0" bIns="0" rtlCol="0" anchor="t">
            <a:spAutoFit/>
          </a:bodyPr>
          <a:lstStyle/>
          <a:p>
            <a:pPr algn="ctr">
              <a:lnSpc>
                <a:spcPts val="10780"/>
              </a:lnSpc>
            </a:pPr>
            <a:r>
              <a:rPr lang="en-US" sz="7700" dirty="0">
                <a:solidFill>
                  <a:srgbClr val="000000"/>
                </a:solidFill>
                <a:latin typeface="Potta One"/>
              </a:rPr>
              <a:t>RADIOACTIVE SUBSTANCES</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EBEBEB"/>
        </a:solidFill>
        <a:effectLst/>
      </p:bgPr>
    </p:bg>
    <p:spTree>
      <p:nvGrpSpPr>
        <p:cNvPr id="1" name=""/>
        <p:cNvGrpSpPr/>
        <p:nvPr/>
      </p:nvGrpSpPr>
      <p:grpSpPr>
        <a:xfrm>
          <a:off x="0" y="0"/>
          <a:ext cx="0" cy="0"/>
          <a:chOff x="0" y="0"/>
          <a:chExt cx="0" cy="0"/>
        </a:xfrm>
      </p:grpSpPr>
      <p:sp>
        <p:nvSpPr>
          <p:cNvPr id="2" name="Freeform 2"/>
          <p:cNvSpPr/>
          <p:nvPr/>
        </p:nvSpPr>
        <p:spPr>
          <a:xfrm flipH="1" flipV="1">
            <a:off x="16571114" y="8570114"/>
            <a:ext cx="1376371" cy="1376371"/>
          </a:xfrm>
          <a:custGeom>
            <a:avLst/>
            <a:gdLst/>
            <a:ahLst/>
            <a:cxnLst/>
            <a:rect l="l" t="t" r="r" b="b"/>
            <a:pathLst>
              <a:path w="1376371" h="1376371">
                <a:moveTo>
                  <a:pt x="1376372" y="1376372"/>
                </a:moveTo>
                <a:lnTo>
                  <a:pt x="0" y="1376372"/>
                </a:lnTo>
                <a:lnTo>
                  <a:pt x="0" y="0"/>
                </a:lnTo>
                <a:lnTo>
                  <a:pt x="1376372" y="0"/>
                </a:lnTo>
                <a:lnTo>
                  <a:pt x="1376372" y="1376372"/>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2699038" y="-2397785"/>
            <a:ext cx="11486393" cy="4795569"/>
          </a:xfrm>
          <a:custGeom>
            <a:avLst/>
            <a:gdLst/>
            <a:ahLst/>
            <a:cxnLst/>
            <a:rect l="l" t="t" r="r" b="b"/>
            <a:pathLst>
              <a:path w="11486393" h="4795569">
                <a:moveTo>
                  <a:pt x="0" y="0"/>
                </a:moveTo>
                <a:lnTo>
                  <a:pt x="11486393" y="0"/>
                </a:lnTo>
                <a:lnTo>
                  <a:pt x="11486393" y="4795570"/>
                </a:lnTo>
                <a:lnTo>
                  <a:pt x="0" y="479557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flipH="1">
            <a:off x="-1557185" y="8786498"/>
            <a:ext cx="7315200" cy="3813048"/>
          </a:xfrm>
          <a:custGeom>
            <a:avLst/>
            <a:gdLst/>
            <a:ahLst/>
            <a:cxnLst/>
            <a:rect l="l" t="t" r="r" b="b"/>
            <a:pathLst>
              <a:path w="7315200" h="3813048">
                <a:moveTo>
                  <a:pt x="7315200" y="0"/>
                </a:moveTo>
                <a:lnTo>
                  <a:pt x="0" y="0"/>
                </a:lnTo>
                <a:lnTo>
                  <a:pt x="0" y="3813048"/>
                </a:lnTo>
                <a:lnTo>
                  <a:pt x="7315200" y="3813048"/>
                </a:lnTo>
                <a:lnTo>
                  <a:pt x="731520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a:off x="-2910033" y="-3962521"/>
            <a:ext cx="5820066" cy="5449037"/>
          </a:xfrm>
          <a:custGeom>
            <a:avLst/>
            <a:gdLst/>
            <a:ahLst/>
            <a:cxnLst/>
            <a:rect l="l" t="t" r="r" b="b"/>
            <a:pathLst>
              <a:path w="5820066" h="5449037">
                <a:moveTo>
                  <a:pt x="0" y="0"/>
                </a:moveTo>
                <a:lnTo>
                  <a:pt x="5820066" y="0"/>
                </a:lnTo>
                <a:lnTo>
                  <a:pt x="5820066" y="5449036"/>
                </a:lnTo>
                <a:lnTo>
                  <a:pt x="0" y="544903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6" name="Freeform 6"/>
          <p:cNvSpPr/>
          <p:nvPr/>
        </p:nvSpPr>
        <p:spPr>
          <a:xfrm>
            <a:off x="2100415" y="2336281"/>
            <a:ext cx="1578050" cy="2052747"/>
          </a:xfrm>
          <a:custGeom>
            <a:avLst/>
            <a:gdLst/>
            <a:ahLst/>
            <a:cxnLst/>
            <a:rect l="l" t="t" r="r" b="b"/>
            <a:pathLst>
              <a:path w="1578050" h="2052747">
                <a:moveTo>
                  <a:pt x="0" y="0"/>
                </a:moveTo>
                <a:lnTo>
                  <a:pt x="1578050" y="0"/>
                </a:lnTo>
                <a:lnTo>
                  <a:pt x="1578050" y="2052748"/>
                </a:lnTo>
                <a:lnTo>
                  <a:pt x="0" y="2052748"/>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7" name="Freeform 7"/>
          <p:cNvSpPr/>
          <p:nvPr/>
        </p:nvSpPr>
        <p:spPr>
          <a:xfrm>
            <a:off x="14477822" y="2397785"/>
            <a:ext cx="2093292" cy="1991244"/>
          </a:xfrm>
          <a:custGeom>
            <a:avLst/>
            <a:gdLst/>
            <a:ahLst/>
            <a:cxnLst/>
            <a:rect l="l" t="t" r="r" b="b"/>
            <a:pathLst>
              <a:path w="2093292" h="1991244">
                <a:moveTo>
                  <a:pt x="0" y="0"/>
                </a:moveTo>
                <a:lnTo>
                  <a:pt x="2093292" y="0"/>
                </a:lnTo>
                <a:lnTo>
                  <a:pt x="2093292" y="1991244"/>
                </a:lnTo>
                <a:lnTo>
                  <a:pt x="0" y="1991244"/>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8" name="TextBox 8"/>
          <p:cNvSpPr txBox="1"/>
          <p:nvPr/>
        </p:nvSpPr>
        <p:spPr>
          <a:xfrm>
            <a:off x="4838700" y="2365391"/>
            <a:ext cx="8610600" cy="1156792"/>
          </a:xfrm>
          <a:prstGeom prst="rect">
            <a:avLst/>
          </a:prstGeom>
        </p:spPr>
        <p:txBody>
          <a:bodyPr lIns="0" tIns="0" rIns="0" bIns="0" rtlCol="0" anchor="t">
            <a:spAutoFit/>
          </a:bodyPr>
          <a:lstStyle/>
          <a:p>
            <a:pPr algn="ctr">
              <a:lnSpc>
                <a:spcPts val="9800"/>
              </a:lnSpc>
              <a:spcBef>
                <a:spcPct val="0"/>
              </a:spcBef>
            </a:pPr>
            <a:r>
              <a:rPr lang="en-US" sz="7000" dirty="0">
                <a:solidFill>
                  <a:srgbClr val="000000"/>
                </a:solidFill>
                <a:latin typeface="つなぎゴシック"/>
              </a:rPr>
              <a:t>(AM) AM</a:t>
            </a:r>
            <a:r>
              <a:rPr lang="en-GB" sz="7000" dirty="0">
                <a:solidFill>
                  <a:srgbClr val="000000"/>
                </a:solidFill>
                <a:latin typeface="つなぎゴシック"/>
              </a:rPr>
              <a:t>E</a:t>
            </a:r>
            <a:r>
              <a:rPr lang="en-US" sz="7000" dirty="0">
                <a:solidFill>
                  <a:srgbClr val="000000"/>
                </a:solidFill>
                <a:latin typeface="つなぎゴシック"/>
              </a:rPr>
              <a:t>RICIUM-241</a:t>
            </a:r>
          </a:p>
        </p:txBody>
      </p:sp>
      <p:sp>
        <p:nvSpPr>
          <p:cNvPr id="9" name="TextBox 9"/>
          <p:cNvSpPr txBox="1"/>
          <p:nvPr/>
        </p:nvSpPr>
        <p:spPr>
          <a:xfrm>
            <a:off x="7132439" y="3616325"/>
            <a:ext cx="4023122" cy="578428"/>
          </a:xfrm>
          <a:prstGeom prst="rect">
            <a:avLst/>
          </a:prstGeom>
        </p:spPr>
        <p:txBody>
          <a:bodyPr lIns="0" tIns="0" rIns="0" bIns="0" rtlCol="0" anchor="t">
            <a:spAutoFit/>
          </a:bodyPr>
          <a:lstStyle/>
          <a:p>
            <a:pPr algn="ctr">
              <a:lnSpc>
                <a:spcPts val="4900"/>
              </a:lnSpc>
              <a:spcBef>
                <a:spcPct val="0"/>
              </a:spcBef>
            </a:pPr>
            <a:r>
              <a:rPr lang="en-US" sz="3500" dirty="0">
                <a:solidFill>
                  <a:srgbClr val="000000"/>
                </a:solidFill>
                <a:latin typeface="つなぎゴシック"/>
              </a:rPr>
              <a:t>Half-life: </a:t>
            </a:r>
            <a:r>
              <a:rPr lang="en-US" sz="3200" dirty="0">
                <a:solidFill>
                  <a:srgbClr val="FF3131"/>
                </a:solidFill>
                <a:latin typeface="つなぎゴシック"/>
              </a:rPr>
              <a:t>432.2</a:t>
            </a:r>
            <a:r>
              <a:rPr lang="en-US" sz="3500" dirty="0">
                <a:solidFill>
                  <a:srgbClr val="FF3131"/>
                </a:solidFill>
                <a:latin typeface="つなぎゴシック"/>
              </a:rPr>
              <a:t> years</a:t>
            </a:r>
          </a:p>
        </p:txBody>
      </p:sp>
      <p:sp>
        <p:nvSpPr>
          <p:cNvPr id="10" name="TextBox 10"/>
          <p:cNvSpPr txBox="1"/>
          <p:nvPr/>
        </p:nvSpPr>
        <p:spPr>
          <a:xfrm>
            <a:off x="1334259" y="4270375"/>
            <a:ext cx="16230600" cy="5090160"/>
          </a:xfrm>
          <a:prstGeom prst="rect">
            <a:avLst/>
          </a:prstGeom>
        </p:spPr>
        <p:txBody>
          <a:bodyPr lIns="0" tIns="0" rIns="0" bIns="0" rtlCol="0" anchor="t">
            <a:spAutoFit/>
          </a:bodyPr>
          <a:lstStyle/>
          <a:p>
            <a:pPr>
              <a:lnSpc>
                <a:spcPts val="5040"/>
              </a:lnSpc>
            </a:pPr>
            <a:r>
              <a:rPr lang="en-US" sz="3600" dirty="0">
                <a:solidFill>
                  <a:srgbClr val="000000"/>
                </a:solidFill>
                <a:latin typeface="つなぎゴシック"/>
              </a:rPr>
              <a:t>Effects:</a:t>
            </a:r>
          </a:p>
          <a:p>
            <a:pPr marL="777240" lvl="1" indent="-388620">
              <a:lnSpc>
                <a:spcPts val="5040"/>
              </a:lnSpc>
              <a:buFont typeface="Arial"/>
              <a:buChar char="•"/>
            </a:pPr>
            <a:r>
              <a:rPr lang="en-US" sz="3600" dirty="0">
                <a:solidFill>
                  <a:srgbClr val="000000"/>
                </a:solidFill>
                <a:latin typeface="つなぎゴシック"/>
              </a:rPr>
              <a:t>Inside your body, americium is concentrated in your bones, where it remains for a long time. The radiation given off by americium can change the genetic material of the bone cells and this could result in the formation of bone cancers.</a:t>
            </a:r>
          </a:p>
          <a:p>
            <a:pPr marL="777240" lvl="1" indent="-388620">
              <a:lnSpc>
                <a:spcPts val="5040"/>
              </a:lnSpc>
              <a:spcBef>
                <a:spcPct val="0"/>
              </a:spcBef>
              <a:buFont typeface="Arial"/>
              <a:buChar char="•"/>
            </a:pPr>
            <a:r>
              <a:rPr lang="en-US" sz="3600" dirty="0">
                <a:solidFill>
                  <a:srgbClr val="000000"/>
                </a:solidFill>
                <a:latin typeface="つなぎゴシック"/>
              </a:rPr>
              <a:t>Americium has not been found to cause cancer in humans. However, studies in animals have demonstrated that internal exposure to it can cause cancer in bone and liver, where americium is stored.</a:t>
            </a:r>
          </a:p>
        </p:txBody>
      </p:sp>
      <p:sp>
        <p:nvSpPr>
          <p:cNvPr id="11" name="TextBox 11"/>
          <p:cNvSpPr txBox="1"/>
          <p:nvPr/>
        </p:nvSpPr>
        <p:spPr>
          <a:xfrm>
            <a:off x="1502451" y="885825"/>
            <a:ext cx="15283099" cy="1309356"/>
          </a:xfrm>
          <a:prstGeom prst="rect">
            <a:avLst/>
          </a:prstGeom>
        </p:spPr>
        <p:txBody>
          <a:bodyPr lIns="0" tIns="0" rIns="0" bIns="0" rtlCol="0" anchor="t">
            <a:spAutoFit/>
          </a:bodyPr>
          <a:lstStyle/>
          <a:p>
            <a:pPr algn="ctr">
              <a:lnSpc>
                <a:spcPts val="10780"/>
              </a:lnSpc>
            </a:pPr>
            <a:r>
              <a:rPr lang="en-US" sz="7700">
                <a:solidFill>
                  <a:srgbClr val="000000"/>
                </a:solidFill>
                <a:latin typeface="Potta One"/>
              </a:rPr>
              <a:t>RADIOACTIVE SUBSTANCES</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EBEBEB"/>
        </a:solidFill>
        <a:effectLst/>
      </p:bgPr>
    </p:bg>
    <p:spTree>
      <p:nvGrpSpPr>
        <p:cNvPr id="1" name=""/>
        <p:cNvGrpSpPr/>
        <p:nvPr/>
      </p:nvGrpSpPr>
      <p:grpSpPr>
        <a:xfrm>
          <a:off x="0" y="0"/>
          <a:ext cx="0" cy="0"/>
          <a:chOff x="0" y="0"/>
          <a:chExt cx="0" cy="0"/>
        </a:xfrm>
      </p:grpSpPr>
      <p:sp>
        <p:nvSpPr>
          <p:cNvPr id="2" name="Freeform 2"/>
          <p:cNvSpPr/>
          <p:nvPr/>
        </p:nvSpPr>
        <p:spPr>
          <a:xfrm flipH="1" flipV="1">
            <a:off x="16571114" y="8570114"/>
            <a:ext cx="1376371" cy="1376371"/>
          </a:xfrm>
          <a:custGeom>
            <a:avLst/>
            <a:gdLst/>
            <a:ahLst/>
            <a:cxnLst/>
            <a:rect l="l" t="t" r="r" b="b"/>
            <a:pathLst>
              <a:path w="1376371" h="1376371">
                <a:moveTo>
                  <a:pt x="1376372" y="1376372"/>
                </a:moveTo>
                <a:lnTo>
                  <a:pt x="0" y="1376372"/>
                </a:lnTo>
                <a:lnTo>
                  <a:pt x="0" y="0"/>
                </a:lnTo>
                <a:lnTo>
                  <a:pt x="1376372" y="0"/>
                </a:lnTo>
                <a:lnTo>
                  <a:pt x="1376372" y="1376372"/>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2699038" y="-2397785"/>
            <a:ext cx="11486393" cy="4795569"/>
          </a:xfrm>
          <a:custGeom>
            <a:avLst/>
            <a:gdLst/>
            <a:ahLst/>
            <a:cxnLst/>
            <a:rect l="l" t="t" r="r" b="b"/>
            <a:pathLst>
              <a:path w="11486393" h="4795569">
                <a:moveTo>
                  <a:pt x="0" y="0"/>
                </a:moveTo>
                <a:lnTo>
                  <a:pt x="11486393" y="0"/>
                </a:lnTo>
                <a:lnTo>
                  <a:pt x="11486393" y="4795570"/>
                </a:lnTo>
                <a:lnTo>
                  <a:pt x="0" y="479557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flipH="1">
            <a:off x="-1726028" y="8380476"/>
            <a:ext cx="7315200" cy="3813048"/>
          </a:xfrm>
          <a:custGeom>
            <a:avLst/>
            <a:gdLst/>
            <a:ahLst/>
            <a:cxnLst/>
            <a:rect l="l" t="t" r="r" b="b"/>
            <a:pathLst>
              <a:path w="7315200" h="3813048">
                <a:moveTo>
                  <a:pt x="7315200" y="0"/>
                </a:moveTo>
                <a:lnTo>
                  <a:pt x="0" y="0"/>
                </a:lnTo>
                <a:lnTo>
                  <a:pt x="0" y="3813048"/>
                </a:lnTo>
                <a:lnTo>
                  <a:pt x="7315200" y="3813048"/>
                </a:lnTo>
                <a:lnTo>
                  <a:pt x="731520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a:off x="-2910033" y="-3962521"/>
            <a:ext cx="5820066" cy="5449037"/>
          </a:xfrm>
          <a:custGeom>
            <a:avLst/>
            <a:gdLst/>
            <a:ahLst/>
            <a:cxnLst/>
            <a:rect l="l" t="t" r="r" b="b"/>
            <a:pathLst>
              <a:path w="5820066" h="5449037">
                <a:moveTo>
                  <a:pt x="0" y="0"/>
                </a:moveTo>
                <a:lnTo>
                  <a:pt x="5820066" y="0"/>
                </a:lnTo>
                <a:lnTo>
                  <a:pt x="5820066" y="5449036"/>
                </a:lnTo>
                <a:lnTo>
                  <a:pt x="0" y="544903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6" name="Freeform 6"/>
          <p:cNvSpPr/>
          <p:nvPr/>
        </p:nvSpPr>
        <p:spPr>
          <a:xfrm>
            <a:off x="15075275" y="93135"/>
            <a:ext cx="1890812" cy="2459592"/>
          </a:xfrm>
          <a:custGeom>
            <a:avLst/>
            <a:gdLst/>
            <a:ahLst/>
            <a:cxnLst/>
            <a:rect l="l" t="t" r="r" b="b"/>
            <a:pathLst>
              <a:path w="1890812" h="2459592">
                <a:moveTo>
                  <a:pt x="0" y="0"/>
                </a:moveTo>
                <a:lnTo>
                  <a:pt x="1890812" y="0"/>
                </a:lnTo>
                <a:lnTo>
                  <a:pt x="1890812" y="2459592"/>
                </a:lnTo>
                <a:lnTo>
                  <a:pt x="0" y="2459592"/>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7" name="Freeform 7"/>
          <p:cNvSpPr/>
          <p:nvPr/>
        </p:nvSpPr>
        <p:spPr>
          <a:xfrm rot="-1219675">
            <a:off x="14493080" y="1627483"/>
            <a:ext cx="4156070" cy="3953461"/>
          </a:xfrm>
          <a:custGeom>
            <a:avLst/>
            <a:gdLst/>
            <a:ahLst/>
            <a:cxnLst/>
            <a:rect l="l" t="t" r="r" b="b"/>
            <a:pathLst>
              <a:path w="4156070" h="3953461">
                <a:moveTo>
                  <a:pt x="0" y="0"/>
                </a:moveTo>
                <a:lnTo>
                  <a:pt x="4156069" y="0"/>
                </a:lnTo>
                <a:lnTo>
                  <a:pt x="4156069" y="3953461"/>
                </a:lnTo>
                <a:lnTo>
                  <a:pt x="0" y="3953461"/>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graphicFrame>
        <p:nvGraphicFramePr>
          <p:cNvPr id="8" name="Table 8"/>
          <p:cNvGraphicFramePr>
            <a:graphicFrameLocks noGrp="1"/>
          </p:cNvGraphicFramePr>
          <p:nvPr/>
        </p:nvGraphicFramePr>
        <p:xfrm>
          <a:off x="735487" y="6608352"/>
          <a:ext cx="16230601" cy="3024354"/>
        </p:xfrm>
        <a:graphic>
          <a:graphicData uri="http://schemas.openxmlformats.org/drawingml/2006/table">
            <a:tbl>
              <a:tblPr/>
              <a:tblGrid>
                <a:gridCol w="2052917">
                  <a:extLst>
                    <a:ext uri="{9D8B030D-6E8A-4147-A177-3AD203B41FA5}">
                      <a16:colId xmlns:a16="http://schemas.microsoft.com/office/drawing/2014/main" val="20000"/>
                    </a:ext>
                  </a:extLst>
                </a:gridCol>
                <a:gridCol w="3000163">
                  <a:extLst>
                    <a:ext uri="{9D8B030D-6E8A-4147-A177-3AD203B41FA5}">
                      <a16:colId xmlns:a16="http://schemas.microsoft.com/office/drawing/2014/main" val="20001"/>
                    </a:ext>
                  </a:extLst>
                </a:gridCol>
                <a:gridCol w="3062220">
                  <a:extLst>
                    <a:ext uri="{9D8B030D-6E8A-4147-A177-3AD203B41FA5}">
                      <a16:colId xmlns:a16="http://schemas.microsoft.com/office/drawing/2014/main" val="20002"/>
                    </a:ext>
                  </a:extLst>
                </a:gridCol>
                <a:gridCol w="2836851">
                  <a:extLst>
                    <a:ext uri="{9D8B030D-6E8A-4147-A177-3AD203B41FA5}">
                      <a16:colId xmlns:a16="http://schemas.microsoft.com/office/drawing/2014/main" val="20003"/>
                    </a:ext>
                  </a:extLst>
                </a:gridCol>
                <a:gridCol w="2802568">
                  <a:extLst>
                    <a:ext uri="{9D8B030D-6E8A-4147-A177-3AD203B41FA5}">
                      <a16:colId xmlns:a16="http://schemas.microsoft.com/office/drawing/2014/main" val="20004"/>
                    </a:ext>
                  </a:extLst>
                </a:gridCol>
                <a:gridCol w="2475882">
                  <a:extLst>
                    <a:ext uri="{9D8B030D-6E8A-4147-A177-3AD203B41FA5}">
                      <a16:colId xmlns:a16="http://schemas.microsoft.com/office/drawing/2014/main" val="20005"/>
                    </a:ext>
                  </a:extLst>
                </a:gridCol>
              </a:tblGrid>
              <a:tr h="920498">
                <a:tc>
                  <a:txBody>
                    <a:bodyPr/>
                    <a:lstStyle/>
                    <a:p>
                      <a:pPr algn="ctr">
                        <a:lnSpc>
                          <a:spcPts val="2800"/>
                        </a:lnSpc>
                        <a:defRPr/>
                      </a:pPr>
                      <a:r>
                        <a:rPr lang="en-US" sz="2000">
                          <a:solidFill>
                            <a:srgbClr val="000000"/>
                          </a:solidFill>
                          <a:latin typeface="つなぎゴシック"/>
                        </a:rPr>
                        <a:t>x (years)</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つなぎゴシック Bold"/>
                        </a:rPr>
                        <a:t>0</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つなぎゴシック Bold"/>
                        </a:rPr>
                        <a:t>432.2</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つなぎゴシック Bold"/>
                        </a:rPr>
                        <a:t>864.4</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つなぎゴシック Bold"/>
                        </a:rPr>
                        <a:t>1296.6</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つなぎゴシック Bold"/>
                        </a:rPr>
                        <a:t>1728.8</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2103856">
                <a:tc>
                  <a:txBody>
                    <a:bodyPr/>
                    <a:lstStyle/>
                    <a:p>
                      <a:pPr algn="ctr">
                        <a:lnSpc>
                          <a:spcPts val="2800"/>
                        </a:lnSpc>
                        <a:defRPr/>
                      </a:pPr>
                      <a:r>
                        <a:rPr lang="en-US" sz="2000">
                          <a:solidFill>
                            <a:srgbClr val="000000"/>
                          </a:solidFill>
                          <a:latin typeface="つなぎゴシック"/>
                        </a:rPr>
                        <a:t>y (amount of substances)  </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つなぎゴシック"/>
                        </a:rPr>
                        <a:t>500</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つなぎゴシック"/>
                        </a:rPr>
                        <a:t>250</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つなぎゴシック"/>
                        </a:rPr>
                        <a:t>125</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つなぎゴシック"/>
                        </a:rPr>
                        <a:t>62.5</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つなぎゴシック"/>
                        </a:rPr>
                        <a:t>31.25</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TextBox 9"/>
          <p:cNvSpPr txBox="1"/>
          <p:nvPr/>
        </p:nvSpPr>
        <p:spPr>
          <a:xfrm>
            <a:off x="4734326" y="3249104"/>
            <a:ext cx="8970147" cy="1508143"/>
          </a:xfrm>
          <a:prstGeom prst="rect">
            <a:avLst/>
          </a:prstGeom>
        </p:spPr>
        <p:txBody>
          <a:bodyPr lIns="0" tIns="0" rIns="0" bIns="0" rtlCol="0" anchor="t">
            <a:spAutoFit/>
          </a:bodyPr>
          <a:lstStyle/>
          <a:p>
            <a:pPr algn="ctr">
              <a:lnSpc>
                <a:spcPts val="4024"/>
              </a:lnSpc>
            </a:pPr>
            <a:r>
              <a:rPr lang="en-US" sz="2874" dirty="0">
                <a:solidFill>
                  <a:srgbClr val="000000"/>
                </a:solidFill>
                <a:latin typeface="つなぎゴシック"/>
              </a:rPr>
              <a:t>Radioactive substance: (Am) Am</a:t>
            </a:r>
            <a:r>
              <a:rPr lang="en-GB" sz="2874" dirty="0">
                <a:solidFill>
                  <a:srgbClr val="000000"/>
                </a:solidFill>
                <a:latin typeface="つなぎゴシック"/>
              </a:rPr>
              <a:t>e</a:t>
            </a:r>
            <a:r>
              <a:rPr lang="en-US" sz="2874" dirty="0">
                <a:solidFill>
                  <a:srgbClr val="000000"/>
                </a:solidFill>
                <a:latin typeface="つなぎゴシック"/>
              </a:rPr>
              <a:t>ricium-241</a:t>
            </a:r>
          </a:p>
          <a:p>
            <a:pPr algn="ctr">
              <a:lnSpc>
                <a:spcPts val="4024"/>
              </a:lnSpc>
            </a:pPr>
            <a:r>
              <a:rPr lang="en-US" sz="2874" dirty="0">
                <a:solidFill>
                  <a:srgbClr val="000000"/>
                </a:solidFill>
                <a:latin typeface="つなぎゴシック"/>
              </a:rPr>
              <a:t>Half-life: 432.2 years (x)</a:t>
            </a:r>
          </a:p>
          <a:p>
            <a:pPr algn="ctr">
              <a:lnSpc>
                <a:spcPts val="4024"/>
              </a:lnSpc>
              <a:spcBef>
                <a:spcPct val="0"/>
              </a:spcBef>
            </a:pPr>
            <a:r>
              <a:rPr lang="en-US" sz="2874" dirty="0">
                <a:solidFill>
                  <a:srgbClr val="000000"/>
                </a:solidFill>
                <a:latin typeface="つなぎゴシック"/>
              </a:rPr>
              <a:t>Initial Amount: 500 grams (A)</a:t>
            </a:r>
          </a:p>
        </p:txBody>
      </p:sp>
      <mc:AlternateContent xmlns:mc="http://schemas.openxmlformats.org/markup-compatibility/2006" xmlns:a14="http://schemas.microsoft.com/office/drawing/2010/main">
        <mc:Choice Requires="a14">
          <p:sp>
            <p:nvSpPr>
              <p:cNvPr id="10" name="TextBox 10"/>
              <p:cNvSpPr txBox="1"/>
              <p:nvPr/>
            </p:nvSpPr>
            <p:spPr>
              <a:xfrm>
                <a:off x="6320225" y="5316796"/>
                <a:ext cx="5061124" cy="589905"/>
              </a:xfrm>
              <a:prstGeom prst="rect">
                <a:avLst/>
              </a:prstGeom>
            </p:spPr>
            <p:txBody>
              <a:bodyPr lIns="0" tIns="0" rIns="0" bIns="0" rtlCol="0" anchor="t">
                <a:spAutoFit/>
              </a:bodyPr>
              <a:lstStyle/>
              <a:p>
                <a:pPr>
                  <a:lnSpc>
                    <a:spcPts val="4619"/>
                  </a:lnSpc>
                  <a:spcBef>
                    <a:spcPct val="0"/>
                  </a:spcBef>
                </a:pPr>
                <a14:m>
                  <m:oMathPara xmlns:m="http://schemas.openxmlformats.org/officeDocument/2006/math">
                    <m:oMathParaPr>
                      <m:jc m:val="centerGroup"/>
                    </m:oMathParaPr>
                    <m:oMath xmlns:m="http://schemas.openxmlformats.org/officeDocument/2006/math">
                      <m:r>
                        <a:rPr lang="en-US" sz="3299" i="1" dirty="0" smtClean="0">
                          <a:solidFill>
                            <a:srgbClr val="000000"/>
                          </a:solidFill>
                          <a:latin typeface="Cambria Math" panose="02040503050406030204" pitchFamily="18" charset="0"/>
                          <a:ea typeface="つなぎゴシック"/>
                        </a:rPr>
                        <m:t>𝑦</m:t>
                      </m:r>
                      <m:r>
                        <a:rPr lang="en-US" sz="3299" i="1" dirty="0" smtClean="0">
                          <a:solidFill>
                            <a:srgbClr val="000000"/>
                          </a:solidFill>
                          <a:latin typeface="Cambria Math" panose="02040503050406030204" pitchFamily="18" charset="0"/>
                          <a:ea typeface="つなぎゴシック"/>
                        </a:rPr>
                        <m:t> = 500</m:t>
                      </m:r>
                      <m:sSup>
                        <m:sSupPr>
                          <m:ctrlPr>
                            <a:rPr lang="en-US" sz="3200" i="1" dirty="0">
                              <a:solidFill>
                                <a:srgbClr val="000000"/>
                              </a:solidFill>
                              <a:latin typeface="Cambria Math" panose="02040503050406030204" pitchFamily="18" charset="0"/>
                              <a:ea typeface="つなぎゴシック"/>
                            </a:rPr>
                          </m:ctrlPr>
                        </m:sSupPr>
                        <m:e>
                          <m:d>
                            <m:dPr>
                              <m:ctrlPr>
                                <a:rPr lang="en-US" sz="3200" i="1" dirty="0">
                                  <a:solidFill>
                                    <a:srgbClr val="000000"/>
                                  </a:solidFill>
                                  <a:latin typeface="Cambria Math" panose="02040503050406030204" pitchFamily="18" charset="0"/>
                                  <a:ea typeface="つなぎゴシック"/>
                                </a:rPr>
                              </m:ctrlPr>
                            </m:dPr>
                            <m:e>
                              <m:f>
                                <m:fPr>
                                  <m:ctrlPr>
                                    <a:rPr lang="en-US" sz="3200" i="1" dirty="0">
                                      <a:solidFill>
                                        <a:srgbClr val="000000"/>
                                      </a:solidFill>
                                      <a:latin typeface="Cambria Math" panose="02040503050406030204" pitchFamily="18" charset="0"/>
                                      <a:ea typeface="つなぎゴシック"/>
                                    </a:rPr>
                                  </m:ctrlPr>
                                </m:fPr>
                                <m:num>
                                  <m:r>
                                    <a:rPr lang="en-US" sz="3200" i="1" dirty="0">
                                      <a:solidFill>
                                        <a:srgbClr val="000000"/>
                                      </a:solidFill>
                                      <a:latin typeface="Cambria Math" panose="02040503050406030204" pitchFamily="18" charset="0"/>
                                      <a:ea typeface="つなぎゴシック"/>
                                    </a:rPr>
                                    <m:t>1</m:t>
                                  </m:r>
                                </m:num>
                                <m:den>
                                  <m:r>
                                    <a:rPr lang="en-US" sz="3200" i="1" dirty="0">
                                      <a:solidFill>
                                        <a:srgbClr val="000000"/>
                                      </a:solidFill>
                                      <a:latin typeface="Cambria Math" panose="02040503050406030204" pitchFamily="18" charset="0"/>
                                      <a:ea typeface="つなぎゴシック"/>
                                    </a:rPr>
                                    <m:t>2</m:t>
                                  </m:r>
                                </m:den>
                              </m:f>
                            </m:e>
                          </m:d>
                        </m:e>
                        <m:sup>
                          <m:f>
                            <m:fPr>
                              <m:ctrlPr>
                                <a:rPr lang="en-US" sz="3200" i="1" dirty="0" smtClean="0">
                                  <a:solidFill>
                                    <a:srgbClr val="000000"/>
                                  </a:solidFill>
                                  <a:latin typeface="Cambria Math" panose="02040503050406030204" pitchFamily="18" charset="0"/>
                                  <a:ea typeface="つなぎゴシック"/>
                                </a:rPr>
                              </m:ctrlPr>
                            </m:fPr>
                            <m:num>
                              <m:r>
                                <a:rPr lang="en-US" sz="3200" i="1" dirty="0">
                                  <a:solidFill>
                                    <a:srgbClr val="000000"/>
                                  </a:solidFill>
                                  <a:latin typeface="Cambria Math" panose="02040503050406030204" pitchFamily="18" charset="0"/>
                                  <a:ea typeface="つなぎゴシック"/>
                                </a:rPr>
                                <m:t>𝑥</m:t>
                              </m:r>
                            </m:num>
                            <m:den>
                              <m:r>
                                <a:rPr lang="en-US" sz="3200" b="0" i="1" dirty="0" smtClean="0">
                                  <a:solidFill>
                                    <a:srgbClr val="000000"/>
                                  </a:solidFill>
                                  <a:latin typeface="Cambria Math" panose="02040503050406030204" pitchFamily="18" charset="0"/>
                                  <a:ea typeface="つなぎゴシック"/>
                                </a:rPr>
                                <m:t>432.2</m:t>
                              </m:r>
                            </m:den>
                          </m:f>
                        </m:sup>
                      </m:sSup>
                    </m:oMath>
                  </m:oMathPara>
                </a14:m>
                <a:endParaRPr lang="en-US" sz="3299" dirty="0">
                  <a:solidFill>
                    <a:srgbClr val="000000"/>
                  </a:solidFill>
                  <a:latin typeface="つなぎゴシック"/>
                  <a:ea typeface="つなぎゴシック"/>
                </a:endParaRPr>
              </a:p>
            </p:txBody>
          </p:sp>
        </mc:Choice>
        <mc:Fallback xmlns="">
          <p:sp>
            <p:nvSpPr>
              <p:cNvPr id="10" name="TextBox 10"/>
              <p:cNvSpPr txBox="1">
                <a:spLocks noRot="1" noChangeAspect="1" noMove="1" noResize="1" noEditPoints="1" noAdjustHandles="1" noChangeArrowheads="1" noChangeShapeType="1" noTextEdit="1"/>
              </p:cNvSpPr>
              <p:nvPr/>
            </p:nvSpPr>
            <p:spPr>
              <a:xfrm>
                <a:off x="6320225" y="5316796"/>
                <a:ext cx="5061124" cy="589905"/>
              </a:xfrm>
              <a:prstGeom prst="rect">
                <a:avLst/>
              </a:prstGeom>
              <a:blipFill>
                <a:blip r:embed="rId14"/>
                <a:stretch>
                  <a:fillRect t="-72165" b="-46392"/>
                </a:stretch>
              </a:blipFill>
            </p:spPr>
            <p:txBody>
              <a:bodyPr/>
              <a:lstStyle/>
              <a:p>
                <a:r>
                  <a:rPr lang="en-US">
                    <a:noFill/>
                  </a:rPr>
                  <a:t> </a:t>
                </a:r>
              </a:p>
            </p:txBody>
          </p:sp>
        </mc:Fallback>
      </mc:AlternateContent>
      <p:sp>
        <p:nvSpPr>
          <p:cNvPr id="11" name="TextBox 11"/>
          <p:cNvSpPr txBox="1"/>
          <p:nvPr/>
        </p:nvSpPr>
        <p:spPr>
          <a:xfrm>
            <a:off x="735487" y="5944777"/>
            <a:ext cx="3180457" cy="422275"/>
          </a:xfrm>
          <a:prstGeom prst="rect">
            <a:avLst/>
          </a:prstGeom>
        </p:spPr>
        <p:txBody>
          <a:bodyPr lIns="0" tIns="0" rIns="0" bIns="0" rtlCol="0" anchor="t">
            <a:spAutoFit/>
          </a:bodyPr>
          <a:lstStyle/>
          <a:p>
            <a:pPr>
              <a:lnSpc>
                <a:spcPts val="3499"/>
              </a:lnSpc>
              <a:spcBef>
                <a:spcPct val="0"/>
              </a:spcBef>
            </a:pPr>
            <a:r>
              <a:rPr lang="en-US" sz="2400" dirty="0">
                <a:solidFill>
                  <a:srgbClr val="000000"/>
                </a:solidFill>
                <a:latin typeface="Potta One"/>
              </a:rPr>
              <a:t>TABLE OF VALUES</a:t>
            </a:r>
          </a:p>
        </p:txBody>
      </p:sp>
      <p:sp>
        <p:nvSpPr>
          <p:cNvPr id="12" name="TextBox 12"/>
          <p:cNvSpPr txBox="1"/>
          <p:nvPr/>
        </p:nvSpPr>
        <p:spPr>
          <a:xfrm>
            <a:off x="735487" y="2690327"/>
            <a:ext cx="5794265" cy="470450"/>
          </a:xfrm>
          <a:prstGeom prst="rect">
            <a:avLst/>
          </a:prstGeom>
        </p:spPr>
        <p:txBody>
          <a:bodyPr lIns="0" tIns="0" rIns="0" bIns="0" rtlCol="0" anchor="t">
            <a:spAutoFit/>
          </a:bodyPr>
          <a:lstStyle/>
          <a:p>
            <a:pPr>
              <a:lnSpc>
                <a:spcPts val="4009"/>
              </a:lnSpc>
              <a:spcBef>
                <a:spcPct val="0"/>
              </a:spcBef>
            </a:pPr>
            <a:r>
              <a:rPr lang="en-US" sz="2800" dirty="0">
                <a:solidFill>
                  <a:srgbClr val="FF3131"/>
                </a:solidFill>
                <a:latin typeface="Potta One"/>
              </a:rPr>
              <a:t>IDENTIFY THE GIVEN VALUES:</a:t>
            </a:r>
          </a:p>
        </p:txBody>
      </p:sp>
      <p:sp>
        <p:nvSpPr>
          <p:cNvPr id="13" name="TextBox 13"/>
          <p:cNvSpPr txBox="1"/>
          <p:nvPr/>
        </p:nvSpPr>
        <p:spPr>
          <a:xfrm>
            <a:off x="735487" y="4539771"/>
            <a:ext cx="2569641" cy="470450"/>
          </a:xfrm>
          <a:prstGeom prst="rect">
            <a:avLst/>
          </a:prstGeom>
        </p:spPr>
        <p:txBody>
          <a:bodyPr lIns="0" tIns="0" rIns="0" bIns="0" rtlCol="0" anchor="t">
            <a:spAutoFit/>
          </a:bodyPr>
          <a:lstStyle/>
          <a:p>
            <a:pPr>
              <a:lnSpc>
                <a:spcPts val="4009"/>
              </a:lnSpc>
              <a:spcBef>
                <a:spcPct val="0"/>
              </a:spcBef>
            </a:pPr>
            <a:r>
              <a:rPr lang="en-US" sz="2800" dirty="0">
                <a:solidFill>
                  <a:srgbClr val="FF3131"/>
                </a:solidFill>
                <a:latin typeface="Potta One"/>
              </a:rPr>
              <a:t>SUBSTITUTE:</a:t>
            </a:r>
          </a:p>
        </p:txBody>
      </p:sp>
      <p:sp>
        <p:nvSpPr>
          <p:cNvPr id="14" name="TextBox 14"/>
          <p:cNvSpPr txBox="1"/>
          <p:nvPr/>
        </p:nvSpPr>
        <p:spPr>
          <a:xfrm>
            <a:off x="5589172" y="610462"/>
            <a:ext cx="8115300" cy="712469"/>
          </a:xfrm>
          <a:prstGeom prst="rect">
            <a:avLst/>
          </a:prstGeom>
        </p:spPr>
        <p:txBody>
          <a:bodyPr lIns="0" tIns="0" rIns="0" bIns="0" rtlCol="0" anchor="t">
            <a:spAutoFit/>
          </a:bodyPr>
          <a:lstStyle/>
          <a:p>
            <a:pPr>
              <a:lnSpc>
                <a:spcPts val="5880"/>
              </a:lnSpc>
              <a:spcBef>
                <a:spcPct val="0"/>
              </a:spcBef>
            </a:pPr>
            <a:r>
              <a:rPr lang="en-US" sz="4200">
                <a:solidFill>
                  <a:srgbClr val="000000"/>
                </a:solidFill>
                <a:latin typeface="Potta One"/>
              </a:rPr>
              <a:t>Exponential Decay Model</a:t>
            </a:r>
          </a:p>
        </p:txBody>
      </p:sp>
      <mc:AlternateContent xmlns:mc="http://schemas.openxmlformats.org/markup-compatibility/2006" xmlns:a14="http://schemas.microsoft.com/office/drawing/2010/main">
        <mc:Choice Requires="a14">
          <p:sp>
            <p:nvSpPr>
              <p:cNvPr id="15" name="TextBox 15"/>
              <p:cNvSpPr txBox="1"/>
              <p:nvPr/>
            </p:nvSpPr>
            <p:spPr>
              <a:xfrm>
                <a:off x="4779804" y="1408297"/>
                <a:ext cx="9155994" cy="1206190"/>
              </a:xfrm>
              <a:prstGeom prst="rect">
                <a:avLst/>
              </a:prstGeom>
            </p:spPr>
            <p:txBody>
              <a:bodyPr lIns="0" tIns="0" rIns="0" bIns="0" rtlCol="0" anchor="t">
                <a:spAutoFit/>
              </a:bodyPr>
              <a:lstStyle/>
              <a:p>
                <a:pPr algn="ctr">
                  <a:lnSpc>
                    <a:spcPts val="3198"/>
                  </a:lnSpc>
                  <a:spcBef>
                    <a:spcPct val="0"/>
                  </a:spcBef>
                </a:pPr>
                <a:r>
                  <a:rPr lang="en-US" sz="2284" dirty="0">
                    <a:solidFill>
                      <a:srgbClr val="000000"/>
                    </a:solidFill>
                    <a:latin typeface="つなぎゴシック"/>
                  </a:rPr>
                  <a:t> y = </a:t>
                </a:r>
                <a14:m>
                  <m:oMath xmlns:m="http://schemas.openxmlformats.org/officeDocument/2006/math">
                    <m:sSup>
                      <m:sSupPr>
                        <m:ctrlPr>
                          <a:rPr lang="en-US" sz="2400" i="1" smtClean="0">
                            <a:solidFill>
                              <a:srgbClr val="000000"/>
                            </a:solidFill>
                            <a:latin typeface="Cambria Math" panose="02040503050406030204" pitchFamily="18" charset="0"/>
                          </a:rPr>
                        </m:ctrlPr>
                      </m:sSupPr>
                      <m:e>
                        <m:r>
                          <a:rPr lang="en-US" sz="2400" b="0" i="1" smtClean="0">
                            <a:solidFill>
                              <a:srgbClr val="000000"/>
                            </a:solidFill>
                            <a:latin typeface="Cambria Math" panose="02040503050406030204" pitchFamily="18" charset="0"/>
                          </a:rPr>
                          <m:t>𝐴𝑏</m:t>
                        </m:r>
                      </m:e>
                      <m:sup>
                        <m:r>
                          <a:rPr lang="en-US" sz="2400" b="0" i="1" smtClean="0">
                            <a:solidFill>
                              <a:srgbClr val="000000"/>
                            </a:solidFill>
                            <a:latin typeface="Cambria Math" panose="02040503050406030204" pitchFamily="18" charset="0"/>
                          </a:rPr>
                          <m:t>𝑥</m:t>
                        </m:r>
                      </m:sup>
                    </m:sSup>
                  </m:oMath>
                </a14:m>
                <a:r>
                  <a:rPr lang="en-US" sz="2284" dirty="0">
                    <a:solidFill>
                      <a:srgbClr val="000000"/>
                    </a:solidFill>
                    <a:latin typeface="つなぎゴシック"/>
                  </a:rPr>
                  <a:t> </a:t>
                </a:r>
              </a:p>
              <a:p>
                <a:pPr algn="ctr">
                  <a:lnSpc>
                    <a:spcPts val="3198"/>
                  </a:lnSpc>
                  <a:spcBef>
                    <a:spcPct val="0"/>
                  </a:spcBef>
                </a:pPr>
                <a:r>
                  <a:rPr lang="en-US" sz="2284" dirty="0">
                    <a:solidFill>
                      <a:srgbClr val="000000"/>
                    </a:solidFill>
                    <a:latin typeface="つなぎゴシック"/>
                  </a:rPr>
                  <a:t>Where: A is the initial amount of the substance </a:t>
                </a:r>
              </a:p>
              <a:p>
                <a:pPr algn="ctr">
                  <a:lnSpc>
                    <a:spcPts val="3198"/>
                  </a:lnSpc>
                  <a:spcBef>
                    <a:spcPct val="0"/>
                  </a:spcBef>
                </a:pPr>
                <a:r>
                  <a:rPr lang="en-US" sz="2284" dirty="0">
                    <a:solidFill>
                      <a:srgbClr val="000000"/>
                    </a:solidFill>
                    <a:latin typeface="つなぎゴシック"/>
                  </a:rPr>
                  <a:t>b is ½ ,  x is the number of years over the half life</a:t>
                </a:r>
              </a:p>
            </p:txBody>
          </p:sp>
        </mc:Choice>
        <mc:Fallback xmlns="">
          <p:sp>
            <p:nvSpPr>
              <p:cNvPr id="15" name="TextBox 15"/>
              <p:cNvSpPr txBox="1">
                <a:spLocks noRot="1" noChangeAspect="1" noMove="1" noResize="1" noEditPoints="1" noAdjustHandles="1" noChangeArrowheads="1" noChangeShapeType="1" noTextEdit="1"/>
              </p:cNvSpPr>
              <p:nvPr/>
            </p:nvSpPr>
            <p:spPr>
              <a:xfrm>
                <a:off x="4779804" y="1408297"/>
                <a:ext cx="9155994" cy="1206190"/>
              </a:xfrm>
              <a:prstGeom prst="rect">
                <a:avLst/>
              </a:prstGeom>
              <a:blipFill>
                <a:blip r:embed="rId15"/>
                <a:stretch>
                  <a:fillRect t="-5556" b="-13636"/>
                </a:stretch>
              </a:blipFill>
            </p:spPr>
            <p:txBody>
              <a:bodyPr/>
              <a:lstStyle/>
              <a:p>
                <a:r>
                  <a:rPr lang="en-US">
                    <a:noFill/>
                  </a:rPr>
                  <a:t> </a:t>
                </a:r>
              </a:p>
            </p:txBody>
          </p:sp>
        </mc:Fallback>
      </mc:AlternateContent>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EBEBEB"/>
        </a:solidFill>
        <a:effectLst/>
      </p:bgPr>
    </p:bg>
    <p:spTree>
      <p:nvGrpSpPr>
        <p:cNvPr id="1" name=""/>
        <p:cNvGrpSpPr/>
        <p:nvPr/>
      </p:nvGrpSpPr>
      <p:grpSpPr>
        <a:xfrm>
          <a:off x="0" y="0"/>
          <a:ext cx="0" cy="0"/>
          <a:chOff x="0" y="0"/>
          <a:chExt cx="0" cy="0"/>
        </a:xfrm>
      </p:grpSpPr>
      <p:sp>
        <p:nvSpPr>
          <p:cNvPr id="2" name="Freeform 2"/>
          <p:cNvSpPr/>
          <p:nvPr/>
        </p:nvSpPr>
        <p:spPr>
          <a:xfrm flipH="1" flipV="1">
            <a:off x="16571114" y="8570114"/>
            <a:ext cx="1376371" cy="1376371"/>
          </a:xfrm>
          <a:custGeom>
            <a:avLst/>
            <a:gdLst/>
            <a:ahLst/>
            <a:cxnLst/>
            <a:rect l="l" t="t" r="r" b="b"/>
            <a:pathLst>
              <a:path w="1376371" h="1376371">
                <a:moveTo>
                  <a:pt x="1376372" y="1376372"/>
                </a:moveTo>
                <a:lnTo>
                  <a:pt x="0" y="1376372"/>
                </a:lnTo>
                <a:lnTo>
                  <a:pt x="0" y="0"/>
                </a:lnTo>
                <a:lnTo>
                  <a:pt x="1376372" y="0"/>
                </a:lnTo>
                <a:lnTo>
                  <a:pt x="1376372" y="1376372"/>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2699038" y="-2397785"/>
            <a:ext cx="11486393" cy="4795569"/>
          </a:xfrm>
          <a:custGeom>
            <a:avLst/>
            <a:gdLst/>
            <a:ahLst/>
            <a:cxnLst/>
            <a:rect l="l" t="t" r="r" b="b"/>
            <a:pathLst>
              <a:path w="11486393" h="4795569">
                <a:moveTo>
                  <a:pt x="0" y="0"/>
                </a:moveTo>
                <a:lnTo>
                  <a:pt x="11486393" y="0"/>
                </a:lnTo>
                <a:lnTo>
                  <a:pt x="11486393" y="4795570"/>
                </a:lnTo>
                <a:lnTo>
                  <a:pt x="0" y="479557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flipH="1">
            <a:off x="-1557185" y="7742506"/>
            <a:ext cx="7315200" cy="3813048"/>
          </a:xfrm>
          <a:custGeom>
            <a:avLst/>
            <a:gdLst/>
            <a:ahLst/>
            <a:cxnLst/>
            <a:rect l="l" t="t" r="r" b="b"/>
            <a:pathLst>
              <a:path w="7315200" h="3813048">
                <a:moveTo>
                  <a:pt x="7315200" y="0"/>
                </a:moveTo>
                <a:lnTo>
                  <a:pt x="0" y="0"/>
                </a:lnTo>
                <a:lnTo>
                  <a:pt x="0" y="3813048"/>
                </a:lnTo>
                <a:lnTo>
                  <a:pt x="7315200" y="3813048"/>
                </a:lnTo>
                <a:lnTo>
                  <a:pt x="731520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a:off x="-2910033" y="-3962521"/>
            <a:ext cx="5820066" cy="5449037"/>
          </a:xfrm>
          <a:custGeom>
            <a:avLst/>
            <a:gdLst/>
            <a:ahLst/>
            <a:cxnLst/>
            <a:rect l="l" t="t" r="r" b="b"/>
            <a:pathLst>
              <a:path w="5820066" h="5449037">
                <a:moveTo>
                  <a:pt x="0" y="0"/>
                </a:moveTo>
                <a:lnTo>
                  <a:pt x="5820066" y="0"/>
                </a:lnTo>
                <a:lnTo>
                  <a:pt x="5820066" y="5449036"/>
                </a:lnTo>
                <a:lnTo>
                  <a:pt x="0" y="544903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6" name="Freeform 6"/>
          <p:cNvSpPr/>
          <p:nvPr/>
        </p:nvSpPr>
        <p:spPr>
          <a:xfrm>
            <a:off x="12775805" y="7692691"/>
            <a:ext cx="1994375" cy="2594309"/>
          </a:xfrm>
          <a:custGeom>
            <a:avLst/>
            <a:gdLst/>
            <a:ahLst/>
            <a:cxnLst/>
            <a:rect l="l" t="t" r="r" b="b"/>
            <a:pathLst>
              <a:path w="1994375" h="2594309">
                <a:moveTo>
                  <a:pt x="0" y="0"/>
                </a:moveTo>
                <a:lnTo>
                  <a:pt x="1994375" y="0"/>
                </a:lnTo>
                <a:lnTo>
                  <a:pt x="1994375" y="2594309"/>
                </a:lnTo>
                <a:lnTo>
                  <a:pt x="0" y="2594309"/>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7" name="Freeform 7"/>
          <p:cNvSpPr/>
          <p:nvPr/>
        </p:nvSpPr>
        <p:spPr>
          <a:xfrm>
            <a:off x="14686132" y="6860723"/>
            <a:ext cx="3601868" cy="3426277"/>
          </a:xfrm>
          <a:custGeom>
            <a:avLst/>
            <a:gdLst/>
            <a:ahLst/>
            <a:cxnLst/>
            <a:rect l="l" t="t" r="r" b="b"/>
            <a:pathLst>
              <a:path w="3601868" h="3426277">
                <a:moveTo>
                  <a:pt x="0" y="0"/>
                </a:moveTo>
                <a:lnTo>
                  <a:pt x="3601868" y="0"/>
                </a:lnTo>
                <a:lnTo>
                  <a:pt x="3601868" y="3426277"/>
                </a:lnTo>
                <a:lnTo>
                  <a:pt x="0" y="3426277"/>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8" name="TextBox 8"/>
          <p:cNvSpPr txBox="1"/>
          <p:nvPr/>
        </p:nvSpPr>
        <p:spPr>
          <a:xfrm>
            <a:off x="1028700" y="1452672"/>
            <a:ext cx="16230600" cy="1590675"/>
          </a:xfrm>
          <a:prstGeom prst="rect">
            <a:avLst/>
          </a:prstGeom>
        </p:spPr>
        <p:txBody>
          <a:bodyPr lIns="0" tIns="0" rIns="0" bIns="0" rtlCol="0" anchor="t">
            <a:spAutoFit/>
          </a:bodyPr>
          <a:lstStyle/>
          <a:p>
            <a:pPr>
              <a:lnSpc>
                <a:spcPts val="4200"/>
              </a:lnSpc>
            </a:pPr>
            <a:r>
              <a:rPr lang="en-US" sz="3000" dirty="0">
                <a:solidFill>
                  <a:srgbClr val="FF3131"/>
                </a:solidFill>
                <a:latin typeface="つなぎゴシック"/>
              </a:rPr>
              <a:t>Guide Question:</a:t>
            </a:r>
          </a:p>
          <a:p>
            <a:pPr>
              <a:lnSpc>
                <a:spcPts val="4200"/>
              </a:lnSpc>
              <a:spcBef>
                <a:spcPct val="0"/>
              </a:spcBef>
            </a:pPr>
            <a:r>
              <a:rPr lang="en-US" sz="3000" dirty="0">
                <a:solidFill>
                  <a:srgbClr val="000000"/>
                </a:solidFill>
                <a:latin typeface="つなぎゴシック"/>
              </a:rPr>
              <a:t>Given Am</a:t>
            </a:r>
            <a:r>
              <a:rPr lang="en-GB" sz="3000" dirty="0">
                <a:solidFill>
                  <a:srgbClr val="000000"/>
                </a:solidFill>
                <a:latin typeface="つなぎゴシック"/>
              </a:rPr>
              <a:t>e</a:t>
            </a:r>
            <a:r>
              <a:rPr lang="en-US" sz="3000" dirty="0">
                <a:solidFill>
                  <a:srgbClr val="000000"/>
                </a:solidFill>
                <a:latin typeface="つなぎゴシック"/>
              </a:rPr>
              <a:t>ricium-241 with initial amount of 500 grams and half-life of 432.2 years. What is the remaining amount in 864.4 years?</a:t>
            </a:r>
          </a:p>
        </p:txBody>
      </p:sp>
      <p:sp>
        <p:nvSpPr>
          <p:cNvPr id="9" name="TextBox 9"/>
          <p:cNvSpPr txBox="1"/>
          <p:nvPr/>
        </p:nvSpPr>
        <p:spPr>
          <a:xfrm>
            <a:off x="1028700" y="3433872"/>
            <a:ext cx="3180457" cy="422275"/>
          </a:xfrm>
          <a:prstGeom prst="rect">
            <a:avLst/>
          </a:prstGeom>
        </p:spPr>
        <p:txBody>
          <a:bodyPr lIns="0" tIns="0" rIns="0" bIns="0" rtlCol="0" anchor="t">
            <a:spAutoFit/>
          </a:bodyPr>
          <a:lstStyle/>
          <a:p>
            <a:pPr>
              <a:lnSpc>
                <a:spcPts val="3499"/>
              </a:lnSpc>
              <a:spcBef>
                <a:spcPct val="0"/>
              </a:spcBef>
            </a:pPr>
            <a:r>
              <a:rPr lang="en-US" sz="2400" dirty="0">
                <a:solidFill>
                  <a:srgbClr val="000000"/>
                </a:solidFill>
                <a:latin typeface="Potta One"/>
              </a:rPr>
              <a:t>TABLE OF VALUES</a:t>
            </a:r>
          </a:p>
        </p:txBody>
      </p:sp>
      <p:sp>
        <p:nvSpPr>
          <p:cNvPr id="10" name="TextBox 10"/>
          <p:cNvSpPr txBox="1"/>
          <p:nvPr/>
        </p:nvSpPr>
        <p:spPr>
          <a:xfrm>
            <a:off x="1028700" y="6948752"/>
            <a:ext cx="11445684" cy="1073785"/>
          </a:xfrm>
          <a:prstGeom prst="rect">
            <a:avLst/>
          </a:prstGeom>
        </p:spPr>
        <p:txBody>
          <a:bodyPr lIns="0" tIns="0" rIns="0" bIns="0" rtlCol="0" anchor="t">
            <a:spAutoFit/>
          </a:bodyPr>
          <a:lstStyle/>
          <a:p>
            <a:pPr>
              <a:lnSpc>
                <a:spcPts val="4339"/>
              </a:lnSpc>
              <a:spcBef>
                <a:spcPct val="0"/>
              </a:spcBef>
            </a:pPr>
            <a:r>
              <a:rPr lang="en-US" sz="3099" dirty="0">
                <a:solidFill>
                  <a:srgbClr val="000000"/>
                </a:solidFill>
                <a:latin typeface="つなぎゴシック"/>
              </a:rPr>
              <a:t>Guide Question: Answer</a:t>
            </a:r>
          </a:p>
          <a:p>
            <a:pPr>
              <a:lnSpc>
                <a:spcPts val="4339"/>
              </a:lnSpc>
              <a:spcBef>
                <a:spcPct val="0"/>
              </a:spcBef>
            </a:pPr>
            <a:r>
              <a:rPr lang="en-US" sz="3099" dirty="0">
                <a:solidFill>
                  <a:srgbClr val="000000"/>
                </a:solidFill>
                <a:latin typeface="つなぎゴシック"/>
              </a:rPr>
              <a:t>Remaining amount of Am</a:t>
            </a:r>
            <a:r>
              <a:rPr lang="en-GB" sz="3099" dirty="0">
                <a:solidFill>
                  <a:srgbClr val="000000"/>
                </a:solidFill>
                <a:latin typeface="つなぎゴシック"/>
              </a:rPr>
              <a:t>e</a:t>
            </a:r>
            <a:r>
              <a:rPr lang="en-US" sz="3099" dirty="0">
                <a:solidFill>
                  <a:srgbClr val="000000"/>
                </a:solidFill>
                <a:latin typeface="つなぎゴシック"/>
              </a:rPr>
              <a:t>ricium-241 in 864.4 years is</a:t>
            </a:r>
            <a:r>
              <a:rPr lang="en-US" sz="3099" dirty="0">
                <a:solidFill>
                  <a:srgbClr val="FF3131"/>
                </a:solidFill>
                <a:latin typeface="つなぎゴシック"/>
              </a:rPr>
              <a:t> 125 grams.</a:t>
            </a:r>
          </a:p>
        </p:txBody>
      </p:sp>
      <p:graphicFrame>
        <p:nvGraphicFramePr>
          <p:cNvPr id="11" name="Table 11"/>
          <p:cNvGraphicFramePr>
            <a:graphicFrameLocks noGrp="1"/>
          </p:cNvGraphicFramePr>
          <p:nvPr/>
        </p:nvGraphicFramePr>
        <p:xfrm>
          <a:off x="1028700" y="4125201"/>
          <a:ext cx="16230601" cy="2453132"/>
        </p:xfrm>
        <a:graphic>
          <a:graphicData uri="http://schemas.openxmlformats.org/drawingml/2006/table">
            <a:tbl>
              <a:tblPr/>
              <a:tblGrid>
                <a:gridCol w="2052917">
                  <a:extLst>
                    <a:ext uri="{9D8B030D-6E8A-4147-A177-3AD203B41FA5}">
                      <a16:colId xmlns:a16="http://schemas.microsoft.com/office/drawing/2014/main" val="20000"/>
                    </a:ext>
                  </a:extLst>
                </a:gridCol>
                <a:gridCol w="3000163">
                  <a:extLst>
                    <a:ext uri="{9D8B030D-6E8A-4147-A177-3AD203B41FA5}">
                      <a16:colId xmlns:a16="http://schemas.microsoft.com/office/drawing/2014/main" val="20001"/>
                    </a:ext>
                  </a:extLst>
                </a:gridCol>
                <a:gridCol w="3062220">
                  <a:extLst>
                    <a:ext uri="{9D8B030D-6E8A-4147-A177-3AD203B41FA5}">
                      <a16:colId xmlns:a16="http://schemas.microsoft.com/office/drawing/2014/main" val="20002"/>
                    </a:ext>
                  </a:extLst>
                </a:gridCol>
                <a:gridCol w="2836851">
                  <a:extLst>
                    <a:ext uri="{9D8B030D-6E8A-4147-A177-3AD203B41FA5}">
                      <a16:colId xmlns:a16="http://schemas.microsoft.com/office/drawing/2014/main" val="20003"/>
                    </a:ext>
                  </a:extLst>
                </a:gridCol>
                <a:gridCol w="2802568">
                  <a:extLst>
                    <a:ext uri="{9D8B030D-6E8A-4147-A177-3AD203B41FA5}">
                      <a16:colId xmlns:a16="http://schemas.microsoft.com/office/drawing/2014/main" val="20004"/>
                    </a:ext>
                  </a:extLst>
                </a:gridCol>
                <a:gridCol w="2475882">
                  <a:extLst>
                    <a:ext uri="{9D8B030D-6E8A-4147-A177-3AD203B41FA5}">
                      <a16:colId xmlns:a16="http://schemas.microsoft.com/office/drawing/2014/main" val="20005"/>
                    </a:ext>
                  </a:extLst>
                </a:gridCol>
              </a:tblGrid>
              <a:tr h="851424">
                <a:tc>
                  <a:txBody>
                    <a:bodyPr/>
                    <a:lstStyle/>
                    <a:p>
                      <a:pPr algn="ctr">
                        <a:lnSpc>
                          <a:spcPts val="2800"/>
                        </a:lnSpc>
                        <a:defRPr/>
                      </a:pPr>
                      <a:r>
                        <a:rPr lang="en-US" sz="2000">
                          <a:solidFill>
                            <a:srgbClr val="000000"/>
                          </a:solidFill>
                          <a:latin typeface="つなぎゴシック"/>
                        </a:rPr>
                        <a:t>x (years)</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つなぎゴシック Bold"/>
                        </a:rPr>
                        <a:t>0</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つなぎゴシック Bold"/>
                        </a:rPr>
                        <a:t>432.2</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FF3131"/>
                          </a:solidFill>
                          <a:latin typeface="つなぎゴシック Bold"/>
                        </a:rPr>
                        <a:t>864.4</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つなぎゴシック Bold"/>
                        </a:rPr>
                        <a:t>1296.6</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つなぎゴシック Bold"/>
                        </a:rPr>
                        <a:t>1728.8</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601708">
                <a:tc>
                  <a:txBody>
                    <a:bodyPr/>
                    <a:lstStyle/>
                    <a:p>
                      <a:pPr algn="ctr">
                        <a:lnSpc>
                          <a:spcPts val="2800"/>
                        </a:lnSpc>
                        <a:defRPr/>
                      </a:pPr>
                      <a:r>
                        <a:rPr lang="en-US" sz="2000">
                          <a:solidFill>
                            <a:srgbClr val="000000"/>
                          </a:solidFill>
                          <a:latin typeface="つなぎゴシック"/>
                        </a:rPr>
                        <a:t>y (amount of substances)  </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つなぎゴシック"/>
                        </a:rPr>
                        <a:t>500</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つなぎゴシック"/>
                        </a:rPr>
                        <a:t>250</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つなぎゴシック"/>
                        </a:rPr>
                        <a:t>125</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つなぎゴシック"/>
                        </a:rPr>
                        <a:t>62.5</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つなぎゴシック"/>
                        </a:rPr>
                        <a:t>31.25</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12" name="Freeform 12"/>
          <p:cNvSpPr/>
          <p:nvPr/>
        </p:nvSpPr>
        <p:spPr>
          <a:xfrm>
            <a:off x="9587807" y="4093463"/>
            <a:ext cx="2100075" cy="2100075"/>
          </a:xfrm>
          <a:custGeom>
            <a:avLst/>
            <a:gdLst/>
            <a:ahLst/>
            <a:cxnLst/>
            <a:rect l="l" t="t" r="r" b="b"/>
            <a:pathLst>
              <a:path w="2100075" h="2100075">
                <a:moveTo>
                  <a:pt x="0" y="0"/>
                </a:moveTo>
                <a:lnTo>
                  <a:pt x="2100075" y="0"/>
                </a:lnTo>
                <a:lnTo>
                  <a:pt x="2100075" y="2100074"/>
                </a:lnTo>
                <a:lnTo>
                  <a:pt x="0" y="2100074"/>
                </a:lnTo>
                <a:lnTo>
                  <a:pt x="0" y="0"/>
                </a:lnTo>
                <a:close/>
              </a:path>
            </a:pathLst>
          </a:custGeom>
          <a:blipFill>
            <a:blip r:embed="rId14">
              <a:extLst>
                <a:ext uri="{96DAC541-7B7A-43D3-8B79-37D633B846F1}">
                  <asvg:svgBlip xmlns:asvg="http://schemas.microsoft.com/office/drawing/2016/SVG/main" r:embed="rId15"/>
                </a:ext>
              </a:extLst>
            </a:blip>
            <a:stretch>
              <a:fillRect/>
            </a:stretch>
          </a:blipFill>
          <a:ln cap="sq">
            <a:noFill/>
            <a:prstDash val="solid"/>
            <a:miter/>
          </a:ln>
        </p:spPr>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EBEBEB"/>
        </a:solidFill>
        <a:effectLst/>
      </p:bgPr>
    </p:bg>
    <p:spTree>
      <p:nvGrpSpPr>
        <p:cNvPr id="1" name=""/>
        <p:cNvGrpSpPr/>
        <p:nvPr/>
      </p:nvGrpSpPr>
      <p:grpSpPr>
        <a:xfrm>
          <a:off x="0" y="0"/>
          <a:ext cx="0" cy="0"/>
          <a:chOff x="0" y="0"/>
          <a:chExt cx="0" cy="0"/>
        </a:xfrm>
      </p:grpSpPr>
      <p:sp>
        <p:nvSpPr>
          <p:cNvPr id="2" name="Freeform 2"/>
          <p:cNvSpPr/>
          <p:nvPr/>
        </p:nvSpPr>
        <p:spPr>
          <a:xfrm flipH="1" flipV="1">
            <a:off x="16571114" y="8570114"/>
            <a:ext cx="1376371" cy="1376371"/>
          </a:xfrm>
          <a:custGeom>
            <a:avLst/>
            <a:gdLst/>
            <a:ahLst/>
            <a:cxnLst/>
            <a:rect l="l" t="t" r="r" b="b"/>
            <a:pathLst>
              <a:path w="1376371" h="1376371">
                <a:moveTo>
                  <a:pt x="1376372" y="1376372"/>
                </a:moveTo>
                <a:lnTo>
                  <a:pt x="0" y="1376372"/>
                </a:lnTo>
                <a:lnTo>
                  <a:pt x="0" y="0"/>
                </a:lnTo>
                <a:lnTo>
                  <a:pt x="1376372" y="0"/>
                </a:lnTo>
                <a:lnTo>
                  <a:pt x="1376372" y="1376372"/>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2699038" y="-2397785"/>
            <a:ext cx="11486393" cy="4795569"/>
          </a:xfrm>
          <a:custGeom>
            <a:avLst/>
            <a:gdLst/>
            <a:ahLst/>
            <a:cxnLst/>
            <a:rect l="l" t="t" r="r" b="b"/>
            <a:pathLst>
              <a:path w="11486393" h="4795569">
                <a:moveTo>
                  <a:pt x="0" y="0"/>
                </a:moveTo>
                <a:lnTo>
                  <a:pt x="11486393" y="0"/>
                </a:lnTo>
                <a:lnTo>
                  <a:pt x="11486393" y="4795570"/>
                </a:lnTo>
                <a:lnTo>
                  <a:pt x="0" y="479557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flipH="1">
            <a:off x="-1557185" y="7742506"/>
            <a:ext cx="7315200" cy="3813048"/>
          </a:xfrm>
          <a:custGeom>
            <a:avLst/>
            <a:gdLst/>
            <a:ahLst/>
            <a:cxnLst/>
            <a:rect l="l" t="t" r="r" b="b"/>
            <a:pathLst>
              <a:path w="7315200" h="3813048">
                <a:moveTo>
                  <a:pt x="7315200" y="0"/>
                </a:moveTo>
                <a:lnTo>
                  <a:pt x="0" y="0"/>
                </a:lnTo>
                <a:lnTo>
                  <a:pt x="0" y="3813048"/>
                </a:lnTo>
                <a:lnTo>
                  <a:pt x="7315200" y="3813048"/>
                </a:lnTo>
                <a:lnTo>
                  <a:pt x="731520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a:off x="-2910033" y="-3962521"/>
            <a:ext cx="5820066" cy="5449037"/>
          </a:xfrm>
          <a:custGeom>
            <a:avLst/>
            <a:gdLst/>
            <a:ahLst/>
            <a:cxnLst/>
            <a:rect l="l" t="t" r="r" b="b"/>
            <a:pathLst>
              <a:path w="5820066" h="5449037">
                <a:moveTo>
                  <a:pt x="0" y="0"/>
                </a:moveTo>
                <a:lnTo>
                  <a:pt x="5820066" y="0"/>
                </a:lnTo>
                <a:lnTo>
                  <a:pt x="5820066" y="5449036"/>
                </a:lnTo>
                <a:lnTo>
                  <a:pt x="0" y="544903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6" name="Freeform 6"/>
          <p:cNvSpPr/>
          <p:nvPr/>
        </p:nvSpPr>
        <p:spPr>
          <a:xfrm>
            <a:off x="2100415" y="3535165"/>
            <a:ext cx="2538428" cy="3302020"/>
          </a:xfrm>
          <a:custGeom>
            <a:avLst/>
            <a:gdLst/>
            <a:ahLst/>
            <a:cxnLst/>
            <a:rect l="l" t="t" r="r" b="b"/>
            <a:pathLst>
              <a:path w="2538428" h="3302020">
                <a:moveTo>
                  <a:pt x="0" y="0"/>
                </a:moveTo>
                <a:lnTo>
                  <a:pt x="2538428" y="0"/>
                </a:lnTo>
                <a:lnTo>
                  <a:pt x="2538428" y="3302020"/>
                </a:lnTo>
                <a:lnTo>
                  <a:pt x="0" y="330202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7" name="Freeform 7"/>
          <p:cNvSpPr/>
          <p:nvPr/>
        </p:nvSpPr>
        <p:spPr>
          <a:xfrm>
            <a:off x="12969246" y="3410908"/>
            <a:ext cx="3601868" cy="3426277"/>
          </a:xfrm>
          <a:custGeom>
            <a:avLst/>
            <a:gdLst/>
            <a:ahLst/>
            <a:cxnLst/>
            <a:rect l="l" t="t" r="r" b="b"/>
            <a:pathLst>
              <a:path w="3601868" h="3426277">
                <a:moveTo>
                  <a:pt x="0" y="0"/>
                </a:moveTo>
                <a:lnTo>
                  <a:pt x="3601868" y="0"/>
                </a:lnTo>
                <a:lnTo>
                  <a:pt x="3601868" y="3426277"/>
                </a:lnTo>
                <a:lnTo>
                  <a:pt x="0" y="3426277"/>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8" name="Freeform 8"/>
          <p:cNvSpPr/>
          <p:nvPr/>
        </p:nvSpPr>
        <p:spPr>
          <a:xfrm>
            <a:off x="1028700" y="3100390"/>
            <a:ext cx="16230600" cy="6548640"/>
          </a:xfrm>
          <a:custGeom>
            <a:avLst/>
            <a:gdLst/>
            <a:ahLst/>
            <a:cxnLst/>
            <a:rect l="l" t="t" r="r" b="b"/>
            <a:pathLst>
              <a:path w="16230600" h="6548640">
                <a:moveTo>
                  <a:pt x="0" y="0"/>
                </a:moveTo>
                <a:lnTo>
                  <a:pt x="16230600" y="0"/>
                </a:lnTo>
                <a:lnTo>
                  <a:pt x="16230600" y="6548640"/>
                </a:lnTo>
                <a:lnTo>
                  <a:pt x="0" y="6548640"/>
                </a:lnTo>
                <a:lnTo>
                  <a:pt x="0" y="0"/>
                </a:lnTo>
                <a:close/>
              </a:path>
            </a:pathLst>
          </a:custGeom>
          <a:blipFill>
            <a:blip r:embed="rId14"/>
            <a:stretch>
              <a:fillRect/>
            </a:stretch>
          </a:blipFill>
        </p:spPr>
      </p:sp>
      <p:sp>
        <p:nvSpPr>
          <p:cNvPr id="9" name="TextBox 9"/>
          <p:cNvSpPr txBox="1"/>
          <p:nvPr/>
        </p:nvSpPr>
        <p:spPr>
          <a:xfrm>
            <a:off x="3620750" y="962025"/>
            <a:ext cx="11046500" cy="669926"/>
          </a:xfrm>
          <a:prstGeom prst="rect">
            <a:avLst/>
          </a:prstGeom>
        </p:spPr>
        <p:txBody>
          <a:bodyPr lIns="0" tIns="0" rIns="0" bIns="0" rtlCol="0" anchor="t">
            <a:spAutoFit/>
          </a:bodyPr>
          <a:lstStyle/>
          <a:p>
            <a:pPr algn="ctr">
              <a:lnSpc>
                <a:spcPts val="5599"/>
              </a:lnSpc>
              <a:spcBef>
                <a:spcPct val="0"/>
              </a:spcBef>
            </a:pPr>
            <a:r>
              <a:rPr lang="en-US" sz="3600" dirty="0">
                <a:solidFill>
                  <a:srgbClr val="000000"/>
                </a:solidFill>
                <a:latin typeface="Potta One"/>
              </a:rPr>
              <a:t>The demos graph of the 2nd substance</a:t>
            </a:r>
          </a:p>
        </p:txBody>
      </p:sp>
      <p:sp>
        <p:nvSpPr>
          <p:cNvPr id="10" name="TextBox 10"/>
          <p:cNvSpPr txBox="1"/>
          <p:nvPr/>
        </p:nvSpPr>
        <p:spPr>
          <a:xfrm>
            <a:off x="5453955" y="1891043"/>
            <a:ext cx="7380089" cy="973152"/>
          </a:xfrm>
          <a:prstGeom prst="rect">
            <a:avLst/>
          </a:prstGeom>
        </p:spPr>
        <p:txBody>
          <a:bodyPr lIns="0" tIns="0" rIns="0" bIns="0" rtlCol="0" anchor="t">
            <a:spAutoFit/>
          </a:bodyPr>
          <a:lstStyle/>
          <a:p>
            <a:pPr algn="ctr">
              <a:lnSpc>
                <a:spcPts val="8400"/>
              </a:lnSpc>
              <a:spcBef>
                <a:spcPct val="0"/>
              </a:spcBef>
            </a:pPr>
            <a:r>
              <a:rPr lang="en-US" sz="5400" dirty="0">
                <a:solidFill>
                  <a:srgbClr val="000000"/>
                </a:solidFill>
                <a:latin typeface="つなぎゴシック"/>
              </a:rPr>
              <a:t>(AM) AM</a:t>
            </a:r>
            <a:r>
              <a:rPr lang="en-GB" sz="5400" dirty="0">
                <a:solidFill>
                  <a:srgbClr val="000000"/>
                </a:solidFill>
                <a:latin typeface="つなぎゴシック"/>
              </a:rPr>
              <a:t>E</a:t>
            </a:r>
            <a:r>
              <a:rPr lang="en-US" sz="5400" dirty="0">
                <a:solidFill>
                  <a:srgbClr val="000000"/>
                </a:solidFill>
                <a:latin typeface="つなぎゴシック"/>
              </a:rPr>
              <a:t>RICIUM-241</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EBEBEB"/>
        </a:solidFill>
        <a:effectLst/>
      </p:bgPr>
    </p:bg>
    <p:spTree>
      <p:nvGrpSpPr>
        <p:cNvPr id="1" name=""/>
        <p:cNvGrpSpPr/>
        <p:nvPr/>
      </p:nvGrpSpPr>
      <p:grpSpPr>
        <a:xfrm>
          <a:off x="0" y="0"/>
          <a:ext cx="0" cy="0"/>
          <a:chOff x="0" y="0"/>
          <a:chExt cx="0" cy="0"/>
        </a:xfrm>
      </p:grpSpPr>
      <p:sp>
        <p:nvSpPr>
          <p:cNvPr id="2" name="Freeform 2"/>
          <p:cNvSpPr/>
          <p:nvPr/>
        </p:nvSpPr>
        <p:spPr>
          <a:xfrm flipH="1" flipV="1">
            <a:off x="16571114" y="8570114"/>
            <a:ext cx="1376371" cy="1376371"/>
          </a:xfrm>
          <a:custGeom>
            <a:avLst/>
            <a:gdLst/>
            <a:ahLst/>
            <a:cxnLst/>
            <a:rect l="l" t="t" r="r" b="b"/>
            <a:pathLst>
              <a:path w="1376371" h="1376371">
                <a:moveTo>
                  <a:pt x="1376372" y="1376372"/>
                </a:moveTo>
                <a:lnTo>
                  <a:pt x="0" y="1376372"/>
                </a:lnTo>
                <a:lnTo>
                  <a:pt x="0" y="0"/>
                </a:lnTo>
                <a:lnTo>
                  <a:pt x="1376372" y="0"/>
                </a:lnTo>
                <a:lnTo>
                  <a:pt x="1376372" y="1376372"/>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2699038" y="-2397785"/>
            <a:ext cx="11486393" cy="4795569"/>
          </a:xfrm>
          <a:custGeom>
            <a:avLst/>
            <a:gdLst/>
            <a:ahLst/>
            <a:cxnLst/>
            <a:rect l="l" t="t" r="r" b="b"/>
            <a:pathLst>
              <a:path w="11486393" h="4795569">
                <a:moveTo>
                  <a:pt x="0" y="0"/>
                </a:moveTo>
                <a:lnTo>
                  <a:pt x="11486393" y="0"/>
                </a:lnTo>
                <a:lnTo>
                  <a:pt x="11486393" y="4795570"/>
                </a:lnTo>
                <a:lnTo>
                  <a:pt x="0" y="479557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flipH="1">
            <a:off x="-1557185" y="7742506"/>
            <a:ext cx="7315200" cy="3813048"/>
          </a:xfrm>
          <a:custGeom>
            <a:avLst/>
            <a:gdLst/>
            <a:ahLst/>
            <a:cxnLst/>
            <a:rect l="l" t="t" r="r" b="b"/>
            <a:pathLst>
              <a:path w="7315200" h="3813048">
                <a:moveTo>
                  <a:pt x="7315200" y="0"/>
                </a:moveTo>
                <a:lnTo>
                  <a:pt x="0" y="0"/>
                </a:lnTo>
                <a:lnTo>
                  <a:pt x="0" y="3813048"/>
                </a:lnTo>
                <a:lnTo>
                  <a:pt x="7315200" y="3813048"/>
                </a:lnTo>
                <a:lnTo>
                  <a:pt x="731520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a:off x="-2910033" y="-3962521"/>
            <a:ext cx="5820066" cy="5449037"/>
          </a:xfrm>
          <a:custGeom>
            <a:avLst/>
            <a:gdLst/>
            <a:ahLst/>
            <a:cxnLst/>
            <a:rect l="l" t="t" r="r" b="b"/>
            <a:pathLst>
              <a:path w="5820066" h="5449037">
                <a:moveTo>
                  <a:pt x="0" y="0"/>
                </a:moveTo>
                <a:lnTo>
                  <a:pt x="5820066" y="0"/>
                </a:lnTo>
                <a:lnTo>
                  <a:pt x="5820066" y="5449036"/>
                </a:lnTo>
                <a:lnTo>
                  <a:pt x="0" y="544903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6" name="Freeform 6"/>
          <p:cNvSpPr/>
          <p:nvPr/>
        </p:nvSpPr>
        <p:spPr>
          <a:xfrm>
            <a:off x="792303" y="2438855"/>
            <a:ext cx="1652794" cy="2149976"/>
          </a:xfrm>
          <a:custGeom>
            <a:avLst/>
            <a:gdLst/>
            <a:ahLst/>
            <a:cxnLst/>
            <a:rect l="l" t="t" r="r" b="b"/>
            <a:pathLst>
              <a:path w="1652794" h="2149976">
                <a:moveTo>
                  <a:pt x="0" y="0"/>
                </a:moveTo>
                <a:lnTo>
                  <a:pt x="1652794" y="0"/>
                </a:lnTo>
                <a:lnTo>
                  <a:pt x="1652794" y="2149976"/>
                </a:lnTo>
                <a:lnTo>
                  <a:pt x="0" y="2149976"/>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7" name="Freeform 7"/>
          <p:cNvSpPr/>
          <p:nvPr/>
        </p:nvSpPr>
        <p:spPr>
          <a:xfrm>
            <a:off x="14439636" y="2438855"/>
            <a:ext cx="2131478" cy="2027569"/>
          </a:xfrm>
          <a:custGeom>
            <a:avLst/>
            <a:gdLst/>
            <a:ahLst/>
            <a:cxnLst/>
            <a:rect l="l" t="t" r="r" b="b"/>
            <a:pathLst>
              <a:path w="2131478" h="2027569">
                <a:moveTo>
                  <a:pt x="0" y="0"/>
                </a:moveTo>
                <a:lnTo>
                  <a:pt x="2131478" y="0"/>
                </a:lnTo>
                <a:lnTo>
                  <a:pt x="2131478" y="2027568"/>
                </a:lnTo>
                <a:lnTo>
                  <a:pt x="0" y="2027568"/>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8" name="TextBox 8"/>
          <p:cNvSpPr txBox="1"/>
          <p:nvPr/>
        </p:nvSpPr>
        <p:spPr>
          <a:xfrm>
            <a:off x="4397722" y="2365391"/>
            <a:ext cx="9492555" cy="1144609"/>
          </a:xfrm>
          <a:prstGeom prst="rect">
            <a:avLst/>
          </a:prstGeom>
        </p:spPr>
        <p:txBody>
          <a:bodyPr lIns="0" tIns="0" rIns="0" bIns="0" rtlCol="0" anchor="t">
            <a:spAutoFit/>
          </a:bodyPr>
          <a:lstStyle/>
          <a:p>
            <a:pPr algn="ctr">
              <a:lnSpc>
                <a:spcPts val="9800"/>
              </a:lnSpc>
              <a:spcBef>
                <a:spcPct val="0"/>
              </a:spcBef>
            </a:pPr>
            <a:r>
              <a:rPr lang="en-US" sz="6600" dirty="0">
                <a:solidFill>
                  <a:srgbClr val="000000"/>
                </a:solidFill>
                <a:latin typeface="つなぎゴシック"/>
              </a:rPr>
              <a:t>(RA) CALIFORNIUM-251</a:t>
            </a:r>
          </a:p>
        </p:txBody>
      </p:sp>
      <p:sp>
        <p:nvSpPr>
          <p:cNvPr id="9" name="TextBox 9"/>
          <p:cNvSpPr txBox="1"/>
          <p:nvPr/>
        </p:nvSpPr>
        <p:spPr>
          <a:xfrm>
            <a:off x="7274897" y="3616325"/>
            <a:ext cx="3738205" cy="569195"/>
          </a:xfrm>
          <a:prstGeom prst="rect">
            <a:avLst/>
          </a:prstGeom>
        </p:spPr>
        <p:txBody>
          <a:bodyPr lIns="0" tIns="0" rIns="0" bIns="0" rtlCol="0" anchor="t">
            <a:spAutoFit/>
          </a:bodyPr>
          <a:lstStyle/>
          <a:p>
            <a:pPr algn="ctr">
              <a:lnSpc>
                <a:spcPts val="4900"/>
              </a:lnSpc>
              <a:spcBef>
                <a:spcPct val="0"/>
              </a:spcBef>
            </a:pPr>
            <a:r>
              <a:rPr lang="en-US" sz="3200" dirty="0">
                <a:solidFill>
                  <a:srgbClr val="000000"/>
                </a:solidFill>
                <a:latin typeface="つなぎゴシック"/>
              </a:rPr>
              <a:t>Half-life: </a:t>
            </a:r>
            <a:r>
              <a:rPr lang="en-US" sz="3200" dirty="0">
                <a:solidFill>
                  <a:srgbClr val="FF3131"/>
                </a:solidFill>
                <a:latin typeface="つなぎゴシック"/>
              </a:rPr>
              <a:t>898 years</a:t>
            </a:r>
          </a:p>
        </p:txBody>
      </p:sp>
      <p:sp>
        <p:nvSpPr>
          <p:cNvPr id="10" name="TextBox 10"/>
          <p:cNvSpPr txBox="1"/>
          <p:nvPr/>
        </p:nvSpPr>
        <p:spPr>
          <a:xfrm>
            <a:off x="2597877" y="4390223"/>
            <a:ext cx="13404183" cy="3813810"/>
          </a:xfrm>
          <a:prstGeom prst="rect">
            <a:avLst/>
          </a:prstGeom>
        </p:spPr>
        <p:txBody>
          <a:bodyPr lIns="0" tIns="0" rIns="0" bIns="0" rtlCol="0" anchor="t">
            <a:spAutoFit/>
          </a:bodyPr>
          <a:lstStyle/>
          <a:p>
            <a:pPr>
              <a:lnSpc>
                <a:spcPts val="5040"/>
              </a:lnSpc>
              <a:spcBef>
                <a:spcPct val="0"/>
              </a:spcBef>
            </a:pPr>
            <a:r>
              <a:rPr lang="en-US" sz="3600">
                <a:solidFill>
                  <a:srgbClr val="000000"/>
                </a:solidFill>
                <a:latin typeface="つなぎゴシック"/>
              </a:rPr>
              <a:t>Uses:</a:t>
            </a:r>
          </a:p>
          <a:p>
            <a:pPr marL="777240" lvl="1" indent="-388620">
              <a:lnSpc>
                <a:spcPts val="5040"/>
              </a:lnSpc>
              <a:spcBef>
                <a:spcPct val="0"/>
              </a:spcBef>
              <a:buFont typeface="Arial"/>
              <a:buChar char="•"/>
            </a:pPr>
            <a:r>
              <a:rPr lang="en-US" sz="3600">
                <a:solidFill>
                  <a:srgbClr val="000000"/>
                </a:solidFill>
                <a:latin typeface="つなぎゴシック"/>
              </a:rPr>
              <a:t>It is used in portable metal detectors, for identifying gold and silver ores, to identify water and oil layers in oil wells and to detect metal fatigue and stress in aero planes</a:t>
            </a:r>
          </a:p>
          <a:p>
            <a:pPr marL="777240" lvl="1" indent="-388620">
              <a:lnSpc>
                <a:spcPts val="5040"/>
              </a:lnSpc>
              <a:spcBef>
                <a:spcPct val="0"/>
              </a:spcBef>
              <a:buFont typeface="Arial"/>
              <a:buChar char="•"/>
            </a:pPr>
            <a:r>
              <a:rPr lang="en-US" sz="3600">
                <a:solidFill>
                  <a:srgbClr val="000000"/>
                </a:solidFill>
                <a:latin typeface="つなぎゴシック"/>
              </a:rPr>
              <a:t>They can be used as neutron sources in nuclear weapons as well as nuclear reactors.</a:t>
            </a:r>
          </a:p>
        </p:txBody>
      </p:sp>
      <p:sp>
        <p:nvSpPr>
          <p:cNvPr id="11" name="TextBox 11"/>
          <p:cNvSpPr txBox="1"/>
          <p:nvPr/>
        </p:nvSpPr>
        <p:spPr>
          <a:xfrm>
            <a:off x="1502451" y="885825"/>
            <a:ext cx="15283099" cy="1309356"/>
          </a:xfrm>
          <a:prstGeom prst="rect">
            <a:avLst/>
          </a:prstGeom>
        </p:spPr>
        <p:txBody>
          <a:bodyPr lIns="0" tIns="0" rIns="0" bIns="0" rtlCol="0" anchor="t">
            <a:spAutoFit/>
          </a:bodyPr>
          <a:lstStyle/>
          <a:p>
            <a:pPr algn="ctr">
              <a:lnSpc>
                <a:spcPts val="10780"/>
              </a:lnSpc>
            </a:pPr>
            <a:r>
              <a:rPr lang="en-US" sz="7700">
                <a:solidFill>
                  <a:srgbClr val="000000"/>
                </a:solidFill>
                <a:latin typeface="Potta One"/>
              </a:rPr>
              <a:t>RADIOACTIVE SUBSTANCES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5111" b="-15111"/>
            </a:stretch>
          </a:blipFill>
        </p:spPr>
      </p:sp>
      <p:sp>
        <p:nvSpPr>
          <p:cNvPr id="3" name="Freeform 3"/>
          <p:cNvSpPr/>
          <p:nvPr/>
        </p:nvSpPr>
        <p:spPr>
          <a:xfrm flipH="1" flipV="1">
            <a:off x="15882929" y="7881929"/>
            <a:ext cx="1376371" cy="1376371"/>
          </a:xfrm>
          <a:custGeom>
            <a:avLst/>
            <a:gdLst/>
            <a:ahLst/>
            <a:cxnLst/>
            <a:rect l="l" t="t" r="r" b="b"/>
            <a:pathLst>
              <a:path w="1376371" h="1376371">
                <a:moveTo>
                  <a:pt x="1376371" y="1376371"/>
                </a:moveTo>
                <a:lnTo>
                  <a:pt x="0" y="1376371"/>
                </a:lnTo>
                <a:lnTo>
                  <a:pt x="0" y="0"/>
                </a:lnTo>
                <a:lnTo>
                  <a:pt x="1376371" y="0"/>
                </a:lnTo>
                <a:lnTo>
                  <a:pt x="1376371" y="1376371"/>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3952893" y="6860515"/>
            <a:ext cx="11486393" cy="4795569"/>
          </a:xfrm>
          <a:custGeom>
            <a:avLst/>
            <a:gdLst/>
            <a:ahLst/>
            <a:cxnLst/>
            <a:rect l="l" t="t" r="r" b="b"/>
            <a:pathLst>
              <a:path w="11486393" h="4795569">
                <a:moveTo>
                  <a:pt x="0" y="0"/>
                </a:moveTo>
                <a:lnTo>
                  <a:pt x="11486394" y="0"/>
                </a:lnTo>
                <a:lnTo>
                  <a:pt x="11486394" y="4795570"/>
                </a:lnTo>
                <a:lnTo>
                  <a:pt x="0" y="479557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flipH="1">
            <a:off x="15131460" y="-808981"/>
            <a:ext cx="7315200" cy="3813048"/>
          </a:xfrm>
          <a:custGeom>
            <a:avLst/>
            <a:gdLst/>
            <a:ahLst/>
            <a:cxnLst/>
            <a:rect l="l" t="t" r="r" b="b"/>
            <a:pathLst>
              <a:path w="7315200" h="3813048">
                <a:moveTo>
                  <a:pt x="7315200" y="0"/>
                </a:moveTo>
                <a:lnTo>
                  <a:pt x="0" y="0"/>
                </a:lnTo>
                <a:lnTo>
                  <a:pt x="0" y="3813048"/>
                </a:lnTo>
                <a:lnTo>
                  <a:pt x="7315200" y="3813048"/>
                </a:lnTo>
                <a:lnTo>
                  <a:pt x="731520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6" name="TextBox 6"/>
          <p:cNvSpPr txBox="1"/>
          <p:nvPr/>
        </p:nvSpPr>
        <p:spPr>
          <a:xfrm>
            <a:off x="3000771" y="2241568"/>
            <a:ext cx="13417565" cy="3266437"/>
          </a:xfrm>
          <a:prstGeom prst="rect">
            <a:avLst/>
          </a:prstGeom>
        </p:spPr>
        <p:txBody>
          <a:bodyPr lIns="0" tIns="0" rIns="0" bIns="0" rtlCol="0" anchor="t">
            <a:spAutoFit/>
          </a:bodyPr>
          <a:lstStyle/>
          <a:p>
            <a:pPr algn="ctr">
              <a:lnSpc>
                <a:spcPts val="13160"/>
              </a:lnSpc>
            </a:pPr>
            <a:r>
              <a:rPr lang="en-US" sz="9400">
                <a:solidFill>
                  <a:srgbClr val="000000"/>
                </a:solidFill>
                <a:latin typeface="Potta One"/>
              </a:rPr>
              <a:t>EXPONENTIAL</a:t>
            </a:r>
          </a:p>
          <a:p>
            <a:pPr algn="ctr">
              <a:lnSpc>
                <a:spcPts val="13160"/>
              </a:lnSpc>
            </a:pPr>
            <a:r>
              <a:rPr lang="en-US" sz="9400">
                <a:solidFill>
                  <a:srgbClr val="000000"/>
                </a:solidFill>
                <a:latin typeface="Potta One"/>
              </a:rPr>
              <a:t>DECAY</a:t>
            </a:r>
          </a:p>
        </p:txBody>
      </p:sp>
      <p:sp>
        <p:nvSpPr>
          <p:cNvPr id="7" name="TextBox 7"/>
          <p:cNvSpPr txBox="1"/>
          <p:nvPr/>
        </p:nvSpPr>
        <p:spPr>
          <a:xfrm>
            <a:off x="4021781" y="5768315"/>
            <a:ext cx="10398812" cy="2153286"/>
          </a:xfrm>
          <a:prstGeom prst="rect">
            <a:avLst/>
          </a:prstGeom>
        </p:spPr>
        <p:txBody>
          <a:bodyPr lIns="0" tIns="0" rIns="0" bIns="0" rtlCol="0" anchor="t">
            <a:spAutoFit/>
          </a:bodyPr>
          <a:lstStyle/>
          <a:p>
            <a:pPr marL="885184" lvl="1" indent="-442592" algn="just">
              <a:lnSpc>
                <a:spcPts val="5739"/>
              </a:lnSpc>
              <a:buFont typeface="Arial"/>
              <a:buChar char="•"/>
            </a:pPr>
            <a:r>
              <a:rPr lang="en-US" sz="4099">
                <a:solidFill>
                  <a:srgbClr val="000000"/>
                </a:solidFill>
                <a:latin typeface="つなぎゴシック"/>
              </a:rPr>
              <a:t>helps in finding the rapid decrease over a period of time i.e. population decay, half-life, radioactivity decay, etc</a:t>
            </a:r>
          </a:p>
        </p:txBody>
      </p:sp>
      <p:sp>
        <p:nvSpPr>
          <p:cNvPr id="8" name="Freeform 8"/>
          <p:cNvSpPr/>
          <p:nvPr/>
        </p:nvSpPr>
        <p:spPr>
          <a:xfrm flipH="1" flipV="1">
            <a:off x="-949663" y="-2277219"/>
            <a:ext cx="5479934" cy="5281286"/>
          </a:xfrm>
          <a:custGeom>
            <a:avLst/>
            <a:gdLst/>
            <a:ahLst/>
            <a:cxnLst/>
            <a:rect l="l" t="t" r="r" b="b"/>
            <a:pathLst>
              <a:path w="5479934" h="5281286">
                <a:moveTo>
                  <a:pt x="5479934" y="5281286"/>
                </a:moveTo>
                <a:lnTo>
                  <a:pt x="0" y="5281286"/>
                </a:lnTo>
                <a:lnTo>
                  <a:pt x="0" y="0"/>
                </a:lnTo>
                <a:lnTo>
                  <a:pt x="5479934" y="0"/>
                </a:lnTo>
                <a:lnTo>
                  <a:pt x="5479934" y="5281286"/>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9" name="TextBox 9"/>
          <p:cNvSpPr txBox="1"/>
          <p:nvPr/>
        </p:nvSpPr>
        <p:spPr>
          <a:xfrm>
            <a:off x="4021781" y="1658509"/>
            <a:ext cx="11749136" cy="531565"/>
          </a:xfrm>
          <a:prstGeom prst="rect">
            <a:avLst/>
          </a:prstGeom>
        </p:spPr>
        <p:txBody>
          <a:bodyPr lIns="0" tIns="0" rIns="0" bIns="0" rtlCol="0" anchor="t">
            <a:spAutoFit/>
          </a:bodyPr>
          <a:lstStyle/>
          <a:p>
            <a:pPr algn="ctr">
              <a:lnSpc>
                <a:spcPts val="4301"/>
              </a:lnSpc>
            </a:pPr>
            <a:r>
              <a:rPr lang="en-US" sz="3072">
                <a:solidFill>
                  <a:srgbClr val="000000"/>
                </a:solidFill>
                <a:latin typeface="つなぎゴシック"/>
              </a:rPr>
              <a:t>REAL-LIFE APPLICATION OF EXPONENTIAL FUNCTIONS </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EBEBEB"/>
        </a:solidFill>
        <a:effectLst/>
      </p:bgPr>
    </p:bg>
    <p:spTree>
      <p:nvGrpSpPr>
        <p:cNvPr id="1" name=""/>
        <p:cNvGrpSpPr/>
        <p:nvPr/>
      </p:nvGrpSpPr>
      <p:grpSpPr>
        <a:xfrm>
          <a:off x="0" y="0"/>
          <a:ext cx="0" cy="0"/>
          <a:chOff x="0" y="0"/>
          <a:chExt cx="0" cy="0"/>
        </a:xfrm>
      </p:grpSpPr>
      <p:sp>
        <p:nvSpPr>
          <p:cNvPr id="2" name="Freeform 2"/>
          <p:cNvSpPr/>
          <p:nvPr/>
        </p:nvSpPr>
        <p:spPr>
          <a:xfrm flipH="1" flipV="1">
            <a:off x="16571114" y="8570114"/>
            <a:ext cx="1376371" cy="1376371"/>
          </a:xfrm>
          <a:custGeom>
            <a:avLst/>
            <a:gdLst/>
            <a:ahLst/>
            <a:cxnLst/>
            <a:rect l="l" t="t" r="r" b="b"/>
            <a:pathLst>
              <a:path w="1376371" h="1376371">
                <a:moveTo>
                  <a:pt x="1376372" y="1376372"/>
                </a:moveTo>
                <a:lnTo>
                  <a:pt x="0" y="1376372"/>
                </a:lnTo>
                <a:lnTo>
                  <a:pt x="0" y="0"/>
                </a:lnTo>
                <a:lnTo>
                  <a:pt x="1376372" y="0"/>
                </a:lnTo>
                <a:lnTo>
                  <a:pt x="1376372" y="1376372"/>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2699038" y="-2397785"/>
            <a:ext cx="11486393" cy="4795569"/>
          </a:xfrm>
          <a:custGeom>
            <a:avLst/>
            <a:gdLst/>
            <a:ahLst/>
            <a:cxnLst/>
            <a:rect l="l" t="t" r="r" b="b"/>
            <a:pathLst>
              <a:path w="11486393" h="4795569">
                <a:moveTo>
                  <a:pt x="0" y="0"/>
                </a:moveTo>
                <a:lnTo>
                  <a:pt x="11486393" y="0"/>
                </a:lnTo>
                <a:lnTo>
                  <a:pt x="11486393" y="4795570"/>
                </a:lnTo>
                <a:lnTo>
                  <a:pt x="0" y="479557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flipH="1">
            <a:off x="-2628900" y="7529696"/>
            <a:ext cx="7315200" cy="3813048"/>
          </a:xfrm>
          <a:custGeom>
            <a:avLst/>
            <a:gdLst/>
            <a:ahLst/>
            <a:cxnLst/>
            <a:rect l="l" t="t" r="r" b="b"/>
            <a:pathLst>
              <a:path w="7315200" h="3813048">
                <a:moveTo>
                  <a:pt x="7315200" y="0"/>
                </a:moveTo>
                <a:lnTo>
                  <a:pt x="0" y="0"/>
                </a:lnTo>
                <a:lnTo>
                  <a:pt x="0" y="3813048"/>
                </a:lnTo>
                <a:lnTo>
                  <a:pt x="7315200" y="3813048"/>
                </a:lnTo>
                <a:lnTo>
                  <a:pt x="731520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a:off x="-2910033" y="-3962521"/>
            <a:ext cx="5820066" cy="5449037"/>
          </a:xfrm>
          <a:custGeom>
            <a:avLst/>
            <a:gdLst/>
            <a:ahLst/>
            <a:cxnLst/>
            <a:rect l="l" t="t" r="r" b="b"/>
            <a:pathLst>
              <a:path w="5820066" h="5449037">
                <a:moveTo>
                  <a:pt x="0" y="0"/>
                </a:moveTo>
                <a:lnTo>
                  <a:pt x="5820066" y="0"/>
                </a:lnTo>
                <a:lnTo>
                  <a:pt x="5820066" y="5449036"/>
                </a:lnTo>
                <a:lnTo>
                  <a:pt x="0" y="544903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6" name="Freeform 6"/>
          <p:cNvSpPr/>
          <p:nvPr/>
        </p:nvSpPr>
        <p:spPr>
          <a:xfrm>
            <a:off x="940870" y="2714166"/>
            <a:ext cx="1504228" cy="1956719"/>
          </a:xfrm>
          <a:custGeom>
            <a:avLst/>
            <a:gdLst/>
            <a:ahLst/>
            <a:cxnLst/>
            <a:rect l="l" t="t" r="r" b="b"/>
            <a:pathLst>
              <a:path w="1504228" h="1956719">
                <a:moveTo>
                  <a:pt x="0" y="0"/>
                </a:moveTo>
                <a:lnTo>
                  <a:pt x="1504227" y="0"/>
                </a:lnTo>
                <a:lnTo>
                  <a:pt x="1504227" y="1956719"/>
                </a:lnTo>
                <a:lnTo>
                  <a:pt x="0" y="1956719"/>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7" name="Freeform 7"/>
          <p:cNvSpPr/>
          <p:nvPr/>
        </p:nvSpPr>
        <p:spPr>
          <a:xfrm>
            <a:off x="15066047" y="2656218"/>
            <a:ext cx="1918492" cy="1824965"/>
          </a:xfrm>
          <a:custGeom>
            <a:avLst/>
            <a:gdLst/>
            <a:ahLst/>
            <a:cxnLst/>
            <a:rect l="l" t="t" r="r" b="b"/>
            <a:pathLst>
              <a:path w="1918492" h="1824965">
                <a:moveTo>
                  <a:pt x="0" y="0"/>
                </a:moveTo>
                <a:lnTo>
                  <a:pt x="1918491" y="0"/>
                </a:lnTo>
                <a:lnTo>
                  <a:pt x="1918491" y="1824965"/>
                </a:lnTo>
                <a:lnTo>
                  <a:pt x="0" y="1824965"/>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8" name="TextBox 8"/>
          <p:cNvSpPr txBox="1"/>
          <p:nvPr/>
        </p:nvSpPr>
        <p:spPr>
          <a:xfrm>
            <a:off x="4397722" y="2365391"/>
            <a:ext cx="9492555" cy="1144609"/>
          </a:xfrm>
          <a:prstGeom prst="rect">
            <a:avLst/>
          </a:prstGeom>
        </p:spPr>
        <p:txBody>
          <a:bodyPr lIns="0" tIns="0" rIns="0" bIns="0" rtlCol="0" anchor="t">
            <a:spAutoFit/>
          </a:bodyPr>
          <a:lstStyle/>
          <a:p>
            <a:pPr algn="ctr">
              <a:lnSpc>
                <a:spcPts val="9800"/>
              </a:lnSpc>
              <a:spcBef>
                <a:spcPct val="0"/>
              </a:spcBef>
            </a:pPr>
            <a:r>
              <a:rPr lang="en-US" sz="6600" dirty="0">
                <a:solidFill>
                  <a:srgbClr val="000000"/>
                </a:solidFill>
                <a:latin typeface="つなぎゴシック"/>
              </a:rPr>
              <a:t>(RA) CALIFORNIUM-251</a:t>
            </a:r>
          </a:p>
        </p:txBody>
      </p:sp>
      <p:sp>
        <p:nvSpPr>
          <p:cNvPr id="9" name="TextBox 9"/>
          <p:cNvSpPr txBox="1"/>
          <p:nvPr/>
        </p:nvSpPr>
        <p:spPr>
          <a:xfrm>
            <a:off x="7274897" y="3616325"/>
            <a:ext cx="3738205" cy="569195"/>
          </a:xfrm>
          <a:prstGeom prst="rect">
            <a:avLst/>
          </a:prstGeom>
        </p:spPr>
        <p:txBody>
          <a:bodyPr lIns="0" tIns="0" rIns="0" bIns="0" rtlCol="0" anchor="t">
            <a:spAutoFit/>
          </a:bodyPr>
          <a:lstStyle/>
          <a:p>
            <a:pPr algn="ctr">
              <a:lnSpc>
                <a:spcPts val="4900"/>
              </a:lnSpc>
              <a:spcBef>
                <a:spcPct val="0"/>
              </a:spcBef>
            </a:pPr>
            <a:r>
              <a:rPr lang="en-US" sz="3200" dirty="0">
                <a:solidFill>
                  <a:srgbClr val="000000"/>
                </a:solidFill>
                <a:latin typeface="つなぎゴシック"/>
              </a:rPr>
              <a:t>Half-life: </a:t>
            </a:r>
            <a:r>
              <a:rPr lang="en-US" sz="3200" dirty="0">
                <a:solidFill>
                  <a:srgbClr val="FF3131"/>
                </a:solidFill>
                <a:latin typeface="つなぎゴシック"/>
              </a:rPr>
              <a:t>898 years</a:t>
            </a:r>
          </a:p>
        </p:txBody>
      </p:sp>
      <p:sp>
        <p:nvSpPr>
          <p:cNvPr id="10" name="TextBox 10"/>
          <p:cNvSpPr txBox="1"/>
          <p:nvPr/>
        </p:nvSpPr>
        <p:spPr>
          <a:xfrm>
            <a:off x="2668408" y="4018042"/>
            <a:ext cx="14316130" cy="5418179"/>
          </a:xfrm>
          <a:prstGeom prst="rect">
            <a:avLst/>
          </a:prstGeom>
        </p:spPr>
        <p:txBody>
          <a:bodyPr lIns="0" tIns="0" rIns="0" bIns="0" rtlCol="0" anchor="t">
            <a:spAutoFit/>
          </a:bodyPr>
          <a:lstStyle/>
          <a:p>
            <a:pPr>
              <a:lnSpc>
                <a:spcPts val="4285"/>
              </a:lnSpc>
            </a:pPr>
            <a:r>
              <a:rPr lang="en-US" sz="3060" dirty="0">
                <a:solidFill>
                  <a:srgbClr val="000000"/>
                </a:solidFill>
                <a:latin typeface="つなぎゴシック"/>
              </a:rPr>
              <a:t>Effects:</a:t>
            </a:r>
          </a:p>
          <a:p>
            <a:pPr marL="660845" lvl="1" indent="-330423">
              <a:lnSpc>
                <a:spcPts val="4285"/>
              </a:lnSpc>
              <a:buFont typeface="Arial"/>
              <a:buChar char="•"/>
            </a:pPr>
            <a:r>
              <a:rPr lang="en-US" sz="3060" dirty="0">
                <a:solidFill>
                  <a:srgbClr val="000000"/>
                </a:solidFill>
                <a:latin typeface="つなぎゴシック"/>
              </a:rPr>
              <a:t>Californium-251 can cause tissue damage externally, through gamma ray emission. Ionizing radiation emitted by californium on bone and in the liver can cause cancer.</a:t>
            </a:r>
          </a:p>
          <a:p>
            <a:pPr marL="660845" lvl="1" indent="-330423">
              <a:lnSpc>
                <a:spcPts val="4285"/>
              </a:lnSpc>
              <a:buFont typeface="Arial"/>
              <a:buChar char="•"/>
            </a:pPr>
            <a:r>
              <a:rPr lang="en-US" sz="3060" dirty="0">
                <a:solidFill>
                  <a:srgbClr val="000000"/>
                </a:solidFill>
                <a:latin typeface="つなぎゴシック"/>
              </a:rPr>
              <a:t>Its greatest threat is damage to the gene pool, the genetic make-up of all living species. Genetic damage from radiation exposure is cumulative over lifetimes and generations.</a:t>
            </a:r>
          </a:p>
          <a:p>
            <a:pPr marL="660845" lvl="1" indent="-330423">
              <a:lnSpc>
                <a:spcPts val="4285"/>
              </a:lnSpc>
              <a:spcBef>
                <a:spcPct val="0"/>
              </a:spcBef>
              <a:buFont typeface="Arial"/>
              <a:buChar char="•"/>
            </a:pPr>
            <a:r>
              <a:rPr lang="en-US" sz="3060" dirty="0">
                <a:solidFill>
                  <a:srgbClr val="000000"/>
                </a:solidFill>
                <a:latin typeface="つなぎゴシック"/>
              </a:rPr>
              <a:t>The one in utero, and all that follow may suffer cancers, immune system damage, leukemias, miscarriages, stillbirths, deformities, and fertility problems.</a:t>
            </a:r>
          </a:p>
        </p:txBody>
      </p:sp>
      <p:sp>
        <p:nvSpPr>
          <p:cNvPr id="11" name="TextBox 11"/>
          <p:cNvSpPr txBox="1"/>
          <p:nvPr/>
        </p:nvSpPr>
        <p:spPr>
          <a:xfrm>
            <a:off x="1502451" y="885825"/>
            <a:ext cx="15283099" cy="1309356"/>
          </a:xfrm>
          <a:prstGeom prst="rect">
            <a:avLst/>
          </a:prstGeom>
        </p:spPr>
        <p:txBody>
          <a:bodyPr lIns="0" tIns="0" rIns="0" bIns="0" rtlCol="0" anchor="t">
            <a:spAutoFit/>
          </a:bodyPr>
          <a:lstStyle/>
          <a:p>
            <a:pPr algn="ctr">
              <a:lnSpc>
                <a:spcPts val="10780"/>
              </a:lnSpc>
            </a:pPr>
            <a:r>
              <a:rPr lang="en-US" sz="7700">
                <a:solidFill>
                  <a:srgbClr val="000000"/>
                </a:solidFill>
                <a:latin typeface="Potta One"/>
              </a:rPr>
              <a:t>RADIOACTIVE SUBSTANCES</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EBEBEB"/>
        </a:solidFill>
        <a:effectLst/>
      </p:bgPr>
    </p:bg>
    <p:spTree>
      <p:nvGrpSpPr>
        <p:cNvPr id="1" name=""/>
        <p:cNvGrpSpPr/>
        <p:nvPr/>
      </p:nvGrpSpPr>
      <p:grpSpPr>
        <a:xfrm>
          <a:off x="0" y="0"/>
          <a:ext cx="0" cy="0"/>
          <a:chOff x="0" y="0"/>
          <a:chExt cx="0" cy="0"/>
        </a:xfrm>
      </p:grpSpPr>
      <p:sp>
        <p:nvSpPr>
          <p:cNvPr id="2" name="Freeform 2"/>
          <p:cNvSpPr/>
          <p:nvPr/>
        </p:nvSpPr>
        <p:spPr>
          <a:xfrm flipH="1" flipV="1">
            <a:off x="16571114" y="8570114"/>
            <a:ext cx="1376371" cy="1376371"/>
          </a:xfrm>
          <a:custGeom>
            <a:avLst/>
            <a:gdLst/>
            <a:ahLst/>
            <a:cxnLst/>
            <a:rect l="l" t="t" r="r" b="b"/>
            <a:pathLst>
              <a:path w="1376371" h="1376371">
                <a:moveTo>
                  <a:pt x="1376372" y="1376372"/>
                </a:moveTo>
                <a:lnTo>
                  <a:pt x="0" y="1376372"/>
                </a:lnTo>
                <a:lnTo>
                  <a:pt x="0" y="0"/>
                </a:lnTo>
                <a:lnTo>
                  <a:pt x="1376372" y="0"/>
                </a:lnTo>
                <a:lnTo>
                  <a:pt x="1376372" y="1376372"/>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2699038" y="-2397785"/>
            <a:ext cx="11486393" cy="4795569"/>
          </a:xfrm>
          <a:custGeom>
            <a:avLst/>
            <a:gdLst/>
            <a:ahLst/>
            <a:cxnLst/>
            <a:rect l="l" t="t" r="r" b="b"/>
            <a:pathLst>
              <a:path w="11486393" h="4795569">
                <a:moveTo>
                  <a:pt x="0" y="0"/>
                </a:moveTo>
                <a:lnTo>
                  <a:pt x="11486393" y="0"/>
                </a:lnTo>
                <a:lnTo>
                  <a:pt x="11486393" y="4795570"/>
                </a:lnTo>
                <a:lnTo>
                  <a:pt x="0" y="479557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flipH="1">
            <a:off x="-1637293" y="8210551"/>
            <a:ext cx="7315200" cy="3813048"/>
          </a:xfrm>
          <a:custGeom>
            <a:avLst/>
            <a:gdLst/>
            <a:ahLst/>
            <a:cxnLst/>
            <a:rect l="l" t="t" r="r" b="b"/>
            <a:pathLst>
              <a:path w="7315200" h="3813048">
                <a:moveTo>
                  <a:pt x="7315200" y="0"/>
                </a:moveTo>
                <a:lnTo>
                  <a:pt x="0" y="0"/>
                </a:lnTo>
                <a:lnTo>
                  <a:pt x="0" y="3813048"/>
                </a:lnTo>
                <a:lnTo>
                  <a:pt x="7315200" y="3813048"/>
                </a:lnTo>
                <a:lnTo>
                  <a:pt x="731520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a:off x="-2910033" y="-3962521"/>
            <a:ext cx="5820066" cy="5449037"/>
          </a:xfrm>
          <a:custGeom>
            <a:avLst/>
            <a:gdLst/>
            <a:ahLst/>
            <a:cxnLst/>
            <a:rect l="l" t="t" r="r" b="b"/>
            <a:pathLst>
              <a:path w="5820066" h="5449037">
                <a:moveTo>
                  <a:pt x="0" y="0"/>
                </a:moveTo>
                <a:lnTo>
                  <a:pt x="5820066" y="0"/>
                </a:lnTo>
                <a:lnTo>
                  <a:pt x="5820066" y="5449036"/>
                </a:lnTo>
                <a:lnTo>
                  <a:pt x="0" y="544903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6" name="Freeform 6"/>
          <p:cNvSpPr/>
          <p:nvPr/>
        </p:nvSpPr>
        <p:spPr>
          <a:xfrm>
            <a:off x="15749572" y="1504893"/>
            <a:ext cx="2538428" cy="3302020"/>
          </a:xfrm>
          <a:custGeom>
            <a:avLst/>
            <a:gdLst/>
            <a:ahLst/>
            <a:cxnLst/>
            <a:rect l="l" t="t" r="r" b="b"/>
            <a:pathLst>
              <a:path w="2538428" h="3302020">
                <a:moveTo>
                  <a:pt x="0" y="0"/>
                </a:moveTo>
                <a:lnTo>
                  <a:pt x="2538428" y="0"/>
                </a:lnTo>
                <a:lnTo>
                  <a:pt x="2538428" y="3302020"/>
                </a:lnTo>
                <a:lnTo>
                  <a:pt x="0" y="330202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7" name="Freeform 7"/>
          <p:cNvSpPr/>
          <p:nvPr/>
        </p:nvSpPr>
        <p:spPr>
          <a:xfrm>
            <a:off x="14224819" y="-208245"/>
            <a:ext cx="3601868" cy="3426277"/>
          </a:xfrm>
          <a:custGeom>
            <a:avLst/>
            <a:gdLst/>
            <a:ahLst/>
            <a:cxnLst/>
            <a:rect l="l" t="t" r="r" b="b"/>
            <a:pathLst>
              <a:path w="3601868" h="3426277">
                <a:moveTo>
                  <a:pt x="0" y="0"/>
                </a:moveTo>
                <a:lnTo>
                  <a:pt x="3601868" y="0"/>
                </a:lnTo>
                <a:lnTo>
                  <a:pt x="3601868" y="3426277"/>
                </a:lnTo>
                <a:lnTo>
                  <a:pt x="0" y="3426277"/>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graphicFrame>
        <p:nvGraphicFramePr>
          <p:cNvPr id="8" name="Table 8"/>
          <p:cNvGraphicFramePr>
            <a:graphicFrameLocks noGrp="1"/>
          </p:cNvGraphicFramePr>
          <p:nvPr/>
        </p:nvGraphicFramePr>
        <p:xfrm>
          <a:off x="545578" y="6140966"/>
          <a:ext cx="17401908" cy="3624544"/>
        </p:xfrm>
        <a:graphic>
          <a:graphicData uri="http://schemas.openxmlformats.org/drawingml/2006/table">
            <a:tbl>
              <a:tblPr/>
              <a:tblGrid>
                <a:gridCol w="2384340">
                  <a:extLst>
                    <a:ext uri="{9D8B030D-6E8A-4147-A177-3AD203B41FA5}">
                      <a16:colId xmlns:a16="http://schemas.microsoft.com/office/drawing/2014/main" val="20000"/>
                    </a:ext>
                  </a:extLst>
                </a:gridCol>
                <a:gridCol w="2999688">
                  <a:extLst>
                    <a:ext uri="{9D8B030D-6E8A-4147-A177-3AD203B41FA5}">
                      <a16:colId xmlns:a16="http://schemas.microsoft.com/office/drawing/2014/main" val="20001"/>
                    </a:ext>
                  </a:extLst>
                </a:gridCol>
                <a:gridCol w="3061735">
                  <a:extLst>
                    <a:ext uri="{9D8B030D-6E8A-4147-A177-3AD203B41FA5}">
                      <a16:colId xmlns:a16="http://schemas.microsoft.com/office/drawing/2014/main" val="20002"/>
                    </a:ext>
                  </a:extLst>
                </a:gridCol>
                <a:gridCol w="2836402">
                  <a:extLst>
                    <a:ext uri="{9D8B030D-6E8A-4147-A177-3AD203B41FA5}">
                      <a16:colId xmlns:a16="http://schemas.microsoft.com/office/drawing/2014/main" val="20003"/>
                    </a:ext>
                  </a:extLst>
                </a:gridCol>
                <a:gridCol w="2802124">
                  <a:extLst>
                    <a:ext uri="{9D8B030D-6E8A-4147-A177-3AD203B41FA5}">
                      <a16:colId xmlns:a16="http://schemas.microsoft.com/office/drawing/2014/main" val="20004"/>
                    </a:ext>
                  </a:extLst>
                </a:gridCol>
                <a:gridCol w="3317619">
                  <a:extLst>
                    <a:ext uri="{9D8B030D-6E8A-4147-A177-3AD203B41FA5}">
                      <a16:colId xmlns:a16="http://schemas.microsoft.com/office/drawing/2014/main" val="20005"/>
                    </a:ext>
                  </a:extLst>
                </a:gridCol>
              </a:tblGrid>
              <a:tr h="847104">
                <a:tc>
                  <a:txBody>
                    <a:bodyPr/>
                    <a:lstStyle/>
                    <a:p>
                      <a:pPr algn="ctr">
                        <a:lnSpc>
                          <a:spcPts val="2800"/>
                        </a:lnSpc>
                        <a:defRPr/>
                      </a:pPr>
                      <a:r>
                        <a:rPr lang="en-US" sz="2000">
                          <a:solidFill>
                            <a:srgbClr val="000000"/>
                          </a:solidFill>
                          <a:latin typeface="つなぎゴシック"/>
                        </a:rPr>
                        <a:t>x (years)</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つなぎゴシック Bold"/>
                        </a:rPr>
                        <a:t>0</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つなぎゴシック Bold"/>
                        </a:rPr>
                        <a:t>898</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つなぎゴシック Bold"/>
                        </a:rPr>
                        <a:t>1796</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つなぎゴシック Bold"/>
                        </a:rPr>
                        <a:t>2694</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つなぎゴシック Bold"/>
                        </a:rPr>
                        <a:t>3592</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2777440">
                <a:tc>
                  <a:txBody>
                    <a:bodyPr/>
                    <a:lstStyle/>
                    <a:p>
                      <a:pPr algn="ctr">
                        <a:lnSpc>
                          <a:spcPts val="2800"/>
                        </a:lnSpc>
                        <a:defRPr/>
                      </a:pPr>
                      <a:r>
                        <a:rPr lang="en-US" sz="2000">
                          <a:solidFill>
                            <a:srgbClr val="000000"/>
                          </a:solidFill>
                          <a:latin typeface="つなぎゴシック"/>
                        </a:rPr>
                        <a:t>y (amount of substances)  </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つなぎゴシック"/>
                        </a:rPr>
                        <a:t>250</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つなぎゴシック"/>
                        </a:rPr>
                        <a:t>125</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つなぎゴシック"/>
                        </a:rPr>
                        <a:t>62.5</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つなぎゴシック"/>
                        </a:rPr>
                        <a:t>31.25</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つなぎゴシック"/>
                        </a:rPr>
                        <a:t>15.625</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TextBox 9"/>
          <p:cNvSpPr txBox="1"/>
          <p:nvPr/>
        </p:nvSpPr>
        <p:spPr>
          <a:xfrm>
            <a:off x="5842245" y="3023454"/>
            <a:ext cx="8630965" cy="1481455"/>
          </a:xfrm>
          <a:prstGeom prst="rect">
            <a:avLst/>
          </a:prstGeom>
        </p:spPr>
        <p:txBody>
          <a:bodyPr lIns="0" tIns="0" rIns="0" bIns="0" rtlCol="0" anchor="t">
            <a:spAutoFit/>
          </a:bodyPr>
          <a:lstStyle/>
          <a:p>
            <a:pPr>
              <a:lnSpc>
                <a:spcPts val="3919"/>
              </a:lnSpc>
            </a:pPr>
            <a:r>
              <a:rPr lang="en-US" sz="2799" dirty="0">
                <a:solidFill>
                  <a:srgbClr val="000000"/>
                </a:solidFill>
                <a:latin typeface="つなぎゴシック"/>
              </a:rPr>
              <a:t>Radioactive substance: (Ra) Californium-251</a:t>
            </a:r>
          </a:p>
          <a:p>
            <a:pPr>
              <a:lnSpc>
                <a:spcPts val="3919"/>
              </a:lnSpc>
            </a:pPr>
            <a:r>
              <a:rPr lang="en-US" sz="2799" dirty="0">
                <a:solidFill>
                  <a:srgbClr val="000000"/>
                </a:solidFill>
                <a:latin typeface="つなぎゴシック"/>
              </a:rPr>
              <a:t>Half-life: 898 years (x)</a:t>
            </a:r>
          </a:p>
          <a:p>
            <a:pPr>
              <a:lnSpc>
                <a:spcPts val="3919"/>
              </a:lnSpc>
              <a:spcBef>
                <a:spcPct val="0"/>
              </a:spcBef>
            </a:pPr>
            <a:r>
              <a:rPr lang="en-US" sz="2799" dirty="0">
                <a:solidFill>
                  <a:srgbClr val="000000"/>
                </a:solidFill>
                <a:latin typeface="つなぎゴシック"/>
              </a:rPr>
              <a:t>Initial Amount: 250 grams (A)</a:t>
            </a:r>
          </a:p>
        </p:txBody>
      </p:sp>
      <mc:AlternateContent xmlns:mc="http://schemas.openxmlformats.org/markup-compatibility/2006" xmlns:a14="http://schemas.microsoft.com/office/drawing/2010/main">
        <mc:Choice Requires="a14">
          <p:sp>
            <p:nvSpPr>
              <p:cNvPr id="10" name="TextBox 10"/>
              <p:cNvSpPr txBox="1"/>
              <p:nvPr/>
            </p:nvSpPr>
            <p:spPr>
              <a:xfrm>
                <a:off x="6529752" y="5106653"/>
                <a:ext cx="5061124" cy="551433"/>
              </a:xfrm>
              <a:prstGeom prst="rect">
                <a:avLst/>
              </a:prstGeom>
            </p:spPr>
            <p:txBody>
              <a:bodyPr lIns="0" tIns="0" rIns="0" bIns="0" rtlCol="0" anchor="t">
                <a:spAutoFit/>
              </a:bodyPr>
              <a:lstStyle/>
              <a:p>
                <a:pPr algn="ctr">
                  <a:lnSpc>
                    <a:spcPts val="4339"/>
                  </a:lnSpc>
                  <a:spcBef>
                    <a:spcPct val="0"/>
                  </a:spcBef>
                </a:pPr>
                <a14:m>
                  <m:oMathPara xmlns:m="http://schemas.openxmlformats.org/officeDocument/2006/math">
                    <m:oMathParaPr>
                      <m:jc m:val="centerGroup"/>
                    </m:oMathParaPr>
                    <m:oMath xmlns:m="http://schemas.openxmlformats.org/officeDocument/2006/math">
                      <m:r>
                        <a:rPr lang="en-US" sz="3099" i="1" dirty="0" smtClean="0">
                          <a:solidFill>
                            <a:srgbClr val="000000"/>
                          </a:solidFill>
                          <a:latin typeface="Cambria Math" panose="02040503050406030204" pitchFamily="18" charset="0"/>
                          <a:ea typeface="つなぎゴシック"/>
                        </a:rPr>
                        <m:t>𝑦</m:t>
                      </m:r>
                      <m:r>
                        <a:rPr lang="en-US" sz="3099" i="1" dirty="0" smtClean="0">
                          <a:solidFill>
                            <a:srgbClr val="000000"/>
                          </a:solidFill>
                          <a:latin typeface="Cambria Math" panose="02040503050406030204" pitchFamily="18" charset="0"/>
                          <a:ea typeface="つなぎゴシック"/>
                        </a:rPr>
                        <m:t> = 250</m:t>
                      </m:r>
                      <m:sSup>
                        <m:sSupPr>
                          <m:ctrlPr>
                            <a:rPr lang="en-US" sz="3200" i="1" dirty="0">
                              <a:solidFill>
                                <a:srgbClr val="000000"/>
                              </a:solidFill>
                              <a:latin typeface="Cambria Math" panose="02040503050406030204" pitchFamily="18" charset="0"/>
                              <a:ea typeface="つなぎゴシック"/>
                            </a:rPr>
                          </m:ctrlPr>
                        </m:sSupPr>
                        <m:e>
                          <m:d>
                            <m:dPr>
                              <m:ctrlPr>
                                <a:rPr lang="en-US" sz="3200" i="1" dirty="0">
                                  <a:solidFill>
                                    <a:srgbClr val="000000"/>
                                  </a:solidFill>
                                  <a:latin typeface="Cambria Math" panose="02040503050406030204" pitchFamily="18" charset="0"/>
                                  <a:ea typeface="つなぎゴシック"/>
                                </a:rPr>
                              </m:ctrlPr>
                            </m:dPr>
                            <m:e>
                              <m:f>
                                <m:fPr>
                                  <m:ctrlPr>
                                    <a:rPr lang="en-US" sz="3200" i="1" dirty="0">
                                      <a:solidFill>
                                        <a:srgbClr val="000000"/>
                                      </a:solidFill>
                                      <a:latin typeface="Cambria Math" panose="02040503050406030204" pitchFamily="18" charset="0"/>
                                      <a:ea typeface="つなぎゴシック"/>
                                    </a:rPr>
                                  </m:ctrlPr>
                                </m:fPr>
                                <m:num>
                                  <m:r>
                                    <a:rPr lang="en-US" sz="3200" i="1" dirty="0">
                                      <a:solidFill>
                                        <a:srgbClr val="000000"/>
                                      </a:solidFill>
                                      <a:latin typeface="Cambria Math" panose="02040503050406030204" pitchFamily="18" charset="0"/>
                                      <a:ea typeface="つなぎゴシック"/>
                                    </a:rPr>
                                    <m:t>1</m:t>
                                  </m:r>
                                </m:num>
                                <m:den>
                                  <m:r>
                                    <a:rPr lang="en-US" sz="3200" i="1" dirty="0">
                                      <a:solidFill>
                                        <a:srgbClr val="000000"/>
                                      </a:solidFill>
                                      <a:latin typeface="Cambria Math" panose="02040503050406030204" pitchFamily="18" charset="0"/>
                                      <a:ea typeface="つなぎゴシック"/>
                                    </a:rPr>
                                    <m:t>2</m:t>
                                  </m:r>
                                </m:den>
                              </m:f>
                            </m:e>
                          </m:d>
                        </m:e>
                        <m:sup>
                          <m:f>
                            <m:fPr>
                              <m:ctrlPr>
                                <a:rPr lang="en-US" sz="3200" i="1" dirty="0">
                                  <a:solidFill>
                                    <a:srgbClr val="000000"/>
                                  </a:solidFill>
                                  <a:latin typeface="Cambria Math" panose="02040503050406030204" pitchFamily="18" charset="0"/>
                                  <a:ea typeface="つなぎゴシック"/>
                                </a:rPr>
                              </m:ctrlPr>
                            </m:fPr>
                            <m:num>
                              <m:r>
                                <a:rPr lang="en-US" sz="3200" i="1" dirty="0">
                                  <a:solidFill>
                                    <a:srgbClr val="000000"/>
                                  </a:solidFill>
                                  <a:latin typeface="Cambria Math" panose="02040503050406030204" pitchFamily="18" charset="0"/>
                                  <a:ea typeface="つなぎゴシック"/>
                                </a:rPr>
                                <m:t>𝑥</m:t>
                              </m:r>
                            </m:num>
                            <m:den>
                              <m:r>
                                <a:rPr lang="en-US" sz="3200" b="0" i="1" dirty="0" smtClean="0">
                                  <a:solidFill>
                                    <a:srgbClr val="000000"/>
                                  </a:solidFill>
                                  <a:latin typeface="Cambria Math" panose="02040503050406030204" pitchFamily="18" charset="0"/>
                                  <a:ea typeface="つなぎゴシック"/>
                                </a:rPr>
                                <m:t>898</m:t>
                              </m:r>
                            </m:den>
                          </m:f>
                        </m:sup>
                      </m:sSup>
                    </m:oMath>
                  </m:oMathPara>
                </a14:m>
                <a:endParaRPr lang="en-US" sz="3099" dirty="0">
                  <a:solidFill>
                    <a:srgbClr val="000000"/>
                  </a:solidFill>
                  <a:latin typeface="つなぎゴシック"/>
                  <a:ea typeface="つなぎゴシック"/>
                </a:endParaRPr>
              </a:p>
            </p:txBody>
          </p:sp>
        </mc:Choice>
        <mc:Fallback xmlns="">
          <p:sp>
            <p:nvSpPr>
              <p:cNvPr id="10" name="TextBox 10"/>
              <p:cNvSpPr txBox="1">
                <a:spLocks noRot="1" noChangeAspect="1" noMove="1" noResize="1" noEditPoints="1" noAdjustHandles="1" noChangeArrowheads="1" noChangeShapeType="1" noTextEdit="1"/>
              </p:cNvSpPr>
              <p:nvPr/>
            </p:nvSpPr>
            <p:spPr>
              <a:xfrm>
                <a:off x="6529752" y="5106653"/>
                <a:ext cx="5061124" cy="551433"/>
              </a:xfrm>
              <a:prstGeom prst="rect">
                <a:avLst/>
              </a:prstGeom>
              <a:blipFill>
                <a:blip r:embed="rId14"/>
                <a:stretch>
                  <a:fillRect t="-103333" b="-35556"/>
                </a:stretch>
              </a:blipFill>
            </p:spPr>
            <p:txBody>
              <a:bodyPr/>
              <a:lstStyle/>
              <a:p>
                <a:r>
                  <a:rPr lang="en-US">
                    <a:noFill/>
                  </a:rPr>
                  <a:t> </a:t>
                </a:r>
              </a:p>
            </p:txBody>
          </p:sp>
        </mc:Fallback>
      </mc:AlternateContent>
      <p:sp>
        <p:nvSpPr>
          <p:cNvPr id="11" name="TextBox 11"/>
          <p:cNvSpPr txBox="1"/>
          <p:nvPr/>
        </p:nvSpPr>
        <p:spPr>
          <a:xfrm>
            <a:off x="545578" y="5413891"/>
            <a:ext cx="3180279" cy="422275"/>
          </a:xfrm>
          <a:prstGeom prst="rect">
            <a:avLst/>
          </a:prstGeom>
        </p:spPr>
        <p:txBody>
          <a:bodyPr lIns="0" tIns="0" rIns="0" bIns="0" rtlCol="0" anchor="t">
            <a:spAutoFit/>
          </a:bodyPr>
          <a:lstStyle/>
          <a:p>
            <a:pPr>
              <a:lnSpc>
                <a:spcPts val="3499"/>
              </a:lnSpc>
              <a:spcBef>
                <a:spcPct val="0"/>
              </a:spcBef>
            </a:pPr>
            <a:r>
              <a:rPr lang="en-US" sz="2400" dirty="0">
                <a:solidFill>
                  <a:srgbClr val="000000"/>
                </a:solidFill>
                <a:latin typeface="Potta One"/>
              </a:rPr>
              <a:t>TABLE OF VALUES</a:t>
            </a:r>
          </a:p>
        </p:txBody>
      </p:sp>
      <p:sp>
        <p:nvSpPr>
          <p:cNvPr id="12" name="TextBox 12"/>
          <p:cNvSpPr txBox="1"/>
          <p:nvPr/>
        </p:nvSpPr>
        <p:spPr>
          <a:xfrm>
            <a:off x="545578" y="2680450"/>
            <a:ext cx="4782383" cy="378630"/>
          </a:xfrm>
          <a:prstGeom prst="rect">
            <a:avLst/>
          </a:prstGeom>
        </p:spPr>
        <p:txBody>
          <a:bodyPr lIns="0" tIns="0" rIns="0" bIns="0" rtlCol="0" anchor="t">
            <a:spAutoFit/>
          </a:bodyPr>
          <a:lstStyle/>
          <a:p>
            <a:pPr>
              <a:lnSpc>
                <a:spcPts val="3309"/>
              </a:lnSpc>
              <a:spcBef>
                <a:spcPct val="0"/>
              </a:spcBef>
            </a:pPr>
            <a:r>
              <a:rPr lang="en-US" sz="2000" dirty="0">
                <a:solidFill>
                  <a:srgbClr val="FF3131"/>
                </a:solidFill>
                <a:latin typeface="Potta One"/>
              </a:rPr>
              <a:t>IDENTIFY THE GIVEN VALUES:</a:t>
            </a:r>
          </a:p>
        </p:txBody>
      </p:sp>
      <p:sp>
        <p:nvSpPr>
          <p:cNvPr id="13" name="TextBox 13"/>
          <p:cNvSpPr txBox="1"/>
          <p:nvPr/>
        </p:nvSpPr>
        <p:spPr>
          <a:xfrm>
            <a:off x="545578" y="4277757"/>
            <a:ext cx="2120979" cy="406681"/>
          </a:xfrm>
          <a:prstGeom prst="rect">
            <a:avLst/>
          </a:prstGeom>
        </p:spPr>
        <p:txBody>
          <a:bodyPr lIns="0" tIns="0" rIns="0" bIns="0" rtlCol="0" anchor="t">
            <a:spAutoFit/>
          </a:bodyPr>
          <a:lstStyle/>
          <a:p>
            <a:pPr>
              <a:lnSpc>
                <a:spcPts val="3309"/>
              </a:lnSpc>
              <a:spcBef>
                <a:spcPct val="0"/>
              </a:spcBef>
            </a:pPr>
            <a:r>
              <a:rPr lang="en-US" sz="2363">
                <a:solidFill>
                  <a:srgbClr val="FF3131"/>
                </a:solidFill>
                <a:latin typeface="Potta One"/>
              </a:rPr>
              <a:t>SUBSTITUTE:</a:t>
            </a:r>
          </a:p>
        </p:txBody>
      </p:sp>
      <p:sp>
        <p:nvSpPr>
          <p:cNvPr id="14" name="TextBox 14"/>
          <p:cNvSpPr txBox="1"/>
          <p:nvPr/>
        </p:nvSpPr>
        <p:spPr>
          <a:xfrm>
            <a:off x="5589172" y="610462"/>
            <a:ext cx="8115300" cy="712469"/>
          </a:xfrm>
          <a:prstGeom prst="rect">
            <a:avLst/>
          </a:prstGeom>
        </p:spPr>
        <p:txBody>
          <a:bodyPr lIns="0" tIns="0" rIns="0" bIns="0" rtlCol="0" anchor="t">
            <a:spAutoFit/>
          </a:bodyPr>
          <a:lstStyle/>
          <a:p>
            <a:pPr>
              <a:lnSpc>
                <a:spcPts val="5880"/>
              </a:lnSpc>
              <a:spcBef>
                <a:spcPct val="0"/>
              </a:spcBef>
            </a:pPr>
            <a:r>
              <a:rPr lang="en-US" sz="4200">
                <a:solidFill>
                  <a:srgbClr val="000000"/>
                </a:solidFill>
                <a:latin typeface="Potta One"/>
              </a:rPr>
              <a:t>Exponential Decay Model</a:t>
            </a:r>
          </a:p>
        </p:txBody>
      </p:sp>
      <mc:AlternateContent xmlns:mc="http://schemas.openxmlformats.org/markup-compatibility/2006" xmlns:a14="http://schemas.microsoft.com/office/drawing/2010/main">
        <mc:Choice Requires="a14">
          <p:sp>
            <p:nvSpPr>
              <p:cNvPr id="15" name="TextBox 15"/>
              <p:cNvSpPr txBox="1"/>
              <p:nvPr/>
            </p:nvSpPr>
            <p:spPr>
              <a:xfrm>
                <a:off x="4482317" y="1398061"/>
                <a:ext cx="9155994" cy="1206190"/>
              </a:xfrm>
              <a:prstGeom prst="rect">
                <a:avLst/>
              </a:prstGeom>
            </p:spPr>
            <p:txBody>
              <a:bodyPr lIns="0" tIns="0" rIns="0" bIns="0" rtlCol="0" anchor="t">
                <a:spAutoFit/>
              </a:bodyPr>
              <a:lstStyle/>
              <a:p>
                <a:pPr algn="ctr">
                  <a:lnSpc>
                    <a:spcPts val="3198"/>
                  </a:lnSpc>
                  <a:spcBef>
                    <a:spcPct val="0"/>
                  </a:spcBef>
                </a:pPr>
                <a:r>
                  <a:rPr lang="en-US" sz="2284" dirty="0">
                    <a:solidFill>
                      <a:srgbClr val="000000"/>
                    </a:solidFill>
                    <a:latin typeface="つなぎゴシック"/>
                  </a:rPr>
                  <a:t> y = </a:t>
                </a:r>
                <a14:m>
                  <m:oMath xmlns:m="http://schemas.openxmlformats.org/officeDocument/2006/math">
                    <m:r>
                      <a:rPr lang="en-US" sz="2284" i="1" dirty="0" smtClean="0">
                        <a:solidFill>
                          <a:srgbClr val="000000"/>
                        </a:solidFill>
                        <a:latin typeface="Cambria Math" panose="02040503050406030204" pitchFamily="18" charset="0"/>
                      </a:rPr>
                      <m:t>𝐴</m:t>
                    </m:r>
                    <m:sSup>
                      <m:sSupPr>
                        <m:ctrlPr>
                          <a:rPr lang="en-US" sz="2284" b="0" i="1" dirty="0" smtClean="0">
                            <a:solidFill>
                              <a:srgbClr val="000000"/>
                            </a:solidFill>
                            <a:latin typeface="Cambria Math" panose="02040503050406030204" pitchFamily="18" charset="0"/>
                          </a:rPr>
                        </m:ctrlPr>
                      </m:sSupPr>
                      <m:e>
                        <m:r>
                          <a:rPr lang="en-US" sz="2284" i="1" dirty="0" smtClean="0">
                            <a:solidFill>
                              <a:srgbClr val="000000"/>
                            </a:solidFill>
                            <a:latin typeface="Cambria Math" panose="02040503050406030204" pitchFamily="18" charset="0"/>
                          </a:rPr>
                          <m:t>𝑏</m:t>
                        </m:r>
                      </m:e>
                      <m:sup>
                        <m:r>
                          <a:rPr lang="en-US" sz="2284" b="0" i="1" dirty="0" smtClean="0">
                            <a:solidFill>
                              <a:srgbClr val="000000"/>
                            </a:solidFill>
                            <a:latin typeface="Cambria Math" panose="02040503050406030204" pitchFamily="18" charset="0"/>
                          </a:rPr>
                          <m:t>𝑥</m:t>
                        </m:r>
                      </m:sup>
                    </m:sSup>
                    <m:r>
                      <a:rPr lang="en-US" sz="2284" i="1" dirty="0">
                        <a:solidFill>
                          <a:srgbClr val="000000"/>
                        </a:solidFill>
                        <a:latin typeface="Cambria Math" panose="02040503050406030204" pitchFamily="18" charset="0"/>
                      </a:rPr>
                      <m:t> </m:t>
                    </m:r>
                  </m:oMath>
                </a14:m>
                <a:endParaRPr lang="en-US" sz="2284" dirty="0">
                  <a:solidFill>
                    <a:srgbClr val="000000"/>
                  </a:solidFill>
                  <a:latin typeface="つなぎゴシック"/>
                </a:endParaRPr>
              </a:p>
              <a:p>
                <a:pPr algn="ctr">
                  <a:lnSpc>
                    <a:spcPts val="3198"/>
                  </a:lnSpc>
                  <a:spcBef>
                    <a:spcPct val="0"/>
                  </a:spcBef>
                </a:pPr>
                <a:r>
                  <a:rPr lang="en-US" sz="2284" dirty="0">
                    <a:solidFill>
                      <a:srgbClr val="000000"/>
                    </a:solidFill>
                    <a:latin typeface="つなぎゴシック"/>
                  </a:rPr>
                  <a:t>Where: A is the initial amount of the substance </a:t>
                </a:r>
              </a:p>
              <a:p>
                <a:pPr algn="ctr">
                  <a:lnSpc>
                    <a:spcPts val="3198"/>
                  </a:lnSpc>
                  <a:spcBef>
                    <a:spcPct val="0"/>
                  </a:spcBef>
                </a:pPr>
                <a:r>
                  <a:rPr lang="en-US" sz="2284" dirty="0">
                    <a:solidFill>
                      <a:srgbClr val="000000"/>
                    </a:solidFill>
                    <a:latin typeface="つなぎゴシック"/>
                  </a:rPr>
                  <a:t>b is ½  ,  x is the number of years over the half life</a:t>
                </a:r>
              </a:p>
            </p:txBody>
          </p:sp>
        </mc:Choice>
        <mc:Fallback xmlns="">
          <p:sp>
            <p:nvSpPr>
              <p:cNvPr id="15" name="TextBox 15"/>
              <p:cNvSpPr txBox="1">
                <a:spLocks noRot="1" noChangeAspect="1" noMove="1" noResize="1" noEditPoints="1" noAdjustHandles="1" noChangeArrowheads="1" noChangeShapeType="1" noTextEdit="1"/>
              </p:cNvSpPr>
              <p:nvPr/>
            </p:nvSpPr>
            <p:spPr>
              <a:xfrm>
                <a:off x="4482317" y="1398061"/>
                <a:ext cx="9155994" cy="1206190"/>
              </a:xfrm>
              <a:prstGeom prst="rect">
                <a:avLst/>
              </a:prstGeom>
              <a:blipFill>
                <a:blip r:embed="rId15"/>
                <a:stretch>
                  <a:fillRect t="-5556" b="-13636"/>
                </a:stretch>
              </a:blipFill>
            </p:spPr>
            <p:txBody>
              <a:bodyPr/>
              <a:lstStyle/>
              <a:p>
                <a:r>
                  <a:rPr lang="en-US">
                    <a:noFill/>
                  </a:rPr>
                  <a:t> </a:t>
                </a:r>
              </a:p>
            </p:txBody>
          </p:sp>
        </mc:Fallback>
      </mc:AlternateContent>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EBEBEB"/>
        </a:solidFill>
        <a:effectLst/>
      </p:bgPr>
    </p:bg>
    <p:spTree>
      <p:nvGrpSpPr>
        <p:cNvPr id="1" name=""/>
        <p:cNvGrpSpPr/>
        <p:nvPr/>
      </p:nvGrpSpPr>
      <p:grpSpPr>
        <a:xfrm>
          <a:off x="0" y="0"/>
          <a:ext cx="0" cy="0"/>
          <a:chOff x="0" y="0"/>
          <a:chExt cx="0" cy="0"/>
        </a:xfrm>
      </p:grpSpPr>
      <p:sp>
        <p:nvSpPr>
          <p:cNvPr id="2" name="Freeform 2"/>
          <p:cNvSpPr/>
          <p:nvPr/>
        </p:nvSpPr>
        <p:spPr>
          <a:xfrm flipH="1" flipV="1">
            <a:off x="12984479" y="5956280"/>
            <a:ext cx="1376371" cy="1376371"/>
          </a:xfrm>
          <a:custGeom>
            <a:avLst/>
            <a:gdLst/>
            <a:ahLst/>
            <a:cxnLst/>
            <a:rect l="l" t="t" r="r" b="b"/>
            <a:pathLst>
              <a:path w="1376371" h="1376371">
                <a:moveTo>
                  <a:pt x="1376371" y="1376371"/>
                </a:moveTo>
                <a:lnTo>
                  <a:pt x="0" y="1376371"/>
                </a:lnTo>
                <a:lnTo>
                  <a:pt x="0" y="0"/>
                </a:lnTo>
                <a:lnTo>
                  <a:pt x="1376371" y="0"/>
                </a:lnTo>
                <a:lnTo>
                  <a:pt x="1376371" y="1376371"/>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2699038" y="-2397785"/>
            <a:ext cx="11486393" cy="4795569"/>
          </a:xfrm>
          <a:custGeom>
            <a:avLst/>
            <a:gdLst/>
            <a:ahLst/>
            <a:cxnLst/>
            <a:rect l="l" t="t" r="r" b="b"/>
            <a:pathLst>
              <a:path w="11486393" h="4795569">
                <a:moveTo>
                  <a:pt x="0" y="0"/>
                </a:moveTo>
                <a:lnTo>
                  <a:pt x="11486393" y="0"/>
                </a:lnTo>
                <a:lnTo>
                  <a:pt x="11486393" y="4795570"/>
                </a:lnTo>
                <a:lnTo>
                  <a:pt x="0" y="479557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flipH="1">
            <a:off x="-1557185" y="7742506"/>
            <a:ext cx="7315200" cy="3813048"/>
          </a:xfrm>
          <a:custGeom>
            <a:avLst/>
            <a:gdLst/>
            <a:ahLst/>
            <a:cxnLst/>
            <a:rect l="l" t="t" r="r" b="b"/>
            <a:pathLst>
              <a:path w="7315200" h="3813048">
                <a:moveTo>
                  <a:pt x="7315200" y="0"/>
                </a:moveTo>
                <a:lnTo>
                  <a:pt x="0" y="0"/>
                </a:lnTo>
                <a:lnTo>
                  <a:pt x="0" y="3813048"/>
                </a:lnTo>
                <a:lnTo>
                  <a:pt x="7315200" y="3813048"/>
                </a:lnTo>
                <a:lnTo>
                  <a:pt x="731520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a:off x="-2910033" y="-3962521"/>
            <a:ext cx="5820066" cy="5449037"/>
          </a:xfrm>
          <a:custGeom>
            <a:avLst/>
            <a:gdLst/>
            <a:ahLst/>
            <a:cxnLst/>
            <a:rect l="l" t="t" r="r" b="b"/>
            <a:pathLst>
              <a:path w="5820066" h="5449037">
                <a:moveTo>
                  <a:pt x="0" y="0"/>
                </a:moveTo>
                <a:lnTo>
                  <a:pt x="5820066" y="0"/>
                </a:lnTo>
                <a:lnTo>
                  <a:pt x="5820066" y="5449036"/>
                </a:lnTo>
                <a:lnTo>
                  <a:pt x="0" y="544903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6" name="Freeform 6"/>
          <p:cNvSpPr/>
          <p:nvPr/>
        </p:nvSpPr>
        <p:spPr>
          <a:xfrm>
            <a:off x="12403451" y="6644466"/>
            <a:ext cx="2538428" cy="3302020"/>
          </a:xfrm>
          <a:custGeom>
            <a:avLst/>
            <a:gdLst/>
            <a:ahLst/>
            <a:cxnLst/>
            <a:rect l="l" t="t" r="r" b="b"/>
            <a:pathLst>
              <a:path w="2538428" h="3302020">
                <a:moveTo>
                  <a:pt x="0" y="0"/>
                </a:moveTo>
                <a:lnTo>
                  <a:pt x="2538427" y="0"/>
                </a:lnTo>
                <a:lnTo>
                  <a:pt x="2538427" y="3302020"/>
                </a:lnTo>
                <a:lnTo>
                  <a:pt x="0" y="330202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7" name="Freeform 7"/>
          <p:cNvSpPr/>
          <p:nvPr/>
        </p:nvSpPr>
        <p:spPr>
          <a:xfrm>
            <a:off x="14840367" y="6520209"/>
            <a:ext cx="3601868" cy="3426277"/>
          </a:xfrm>
          <a:custGeom>
            <a:avLst/>
            <a:gdLst/>
            <a:ahLst/>
            <a:cxnLst/>
            <a:rect l="l" t="t" r="r" b="b"/>
            <a:pathLst>
              <a:path w="3601868" h="3426277">
                <a:moveTo>
                  <a:pt x="0" y="0"/>
                </a:moveTo>
                <a:lnTo>
                  <a:pt x="3601868" y="0"/>
                </a:lnTo>
                <a:lnTo>
                  <a:pt x="3601868" y="3426277"/>
                </a:lnTo>
                <a:lnTo>
                  <a:pt x="0" y="3426277"/>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graphicFrame>
        <p:nvGraphicFramePr>
          <p:cNvPr id="8" name="Table 8"/>
          <p:cNvGraphicFramePr>
            <a:graphicFrameLocks noGrp="1"/>
          </p:cNvGraphicFramePr>
          <p:nvPr/>
        </p:nvGraphicFramePr>
        <p:xfrm>
          <a:off x="1028700" y="3916934"/>
          <a:ext cx="16230601" cy="2453132"/>
        </p:xfrm>
        <a:graphic>
          <a:graphicData uri="http://schemas.openxmlformats.org/drawingml/2006/table">
            <a:tbl>
              <a:tblPr/>
              <a:tblGrid>
                <a:gridCol w="2052917">
                  <a:extLst>
                    <a:ext uri="{9D8B030D-6E8A-4147-A177-3AD203B41FA5}">
                      <a16:colId xmlns:a16="http://schemas.microsoft.com/office/drawing/2014/main" val="20000"/>
                    </a:ext>
                  </a:extLst>
                </a:gridCol>
                <a:gridCol w="3000163">
                  <a:extLst>
                    <a:ext uri="{9D8B030D-6E8A-4147-A177-3AD203B41FA5}">
                      <a16:colId xmlns:a16="http://schemas.microsoft.com/office/drawing/2014/main" val="20001"/>
                    </a:ext>
                  </a:extLst>
                </a:gridCol>
                <a:gridCol w="3062220">
                  <a:extLst>
                    <a:ext uri="{9D8B030D-6E8A-4147-A177-3AD203B41FA5}">
                      <a16:colId xmlns:a16="http://schemas.microsoft.com/office/drawing/2014/main" val="20002"/>
                    </a:ext>
                  </a:extLst>
                </a:gridCol>
                <a:gridCol w="2836851">
                  <a:extLst>
                    <a:ext uri="{9D8B030D-6E8A-4147-A177-3AD203B41FA5}">
                      <a16:colId xmlns:a16="http://schemas.microsoft.com/office/drawing/2014/main" val="20003"/>
                    </a:ext>
                  </a:extLst>
                </a:gridCol>
                <a:gridCol w="2802568">
                  <a:extLst>
                    <a:ext uri="{9D8B030D-6E8A-4147-A177-3AD203B41FA5}">
                      <a16:colId xmlns:a16="http://schemas.microsoft.com/office/drawing/2014/main" val="20004"/>
                    </a:ext>
                  </a:extLst>
                </a:gridCol>
                <a:gridCol w="2475882">
                  <a:extLst>
                    <a:ext uri="{9D8B030D-6E8A-4147-A177-3AD203B41FA5}">
                      <a16:colId xmlns:a16="http://schemas.microsoft.com/office/drawing/2014/main" val="20005"/>
                    </a:ext>
                  </a:extLst>
                </a:gridCol>
              </a:tblGrid>
              <a:tr h="851424">
                <a:tc>
                  <a:txBody>
                    <a:bodyPr/>
                    <a:lstStyle/>
                    <a:p>
                      <a:pPr algn="ctr">
                        <a:lnSpc>
                          <a:spcPts val="2800"/>
                        </a:lnSpc>
                        <a:defRPr/>
                      </a:pPr>
                      <a:r>
                        <a:rPr lang="en-US" sz="2000">
                          <a:solidFill>
                            <a:srgbClr val="000000"/>
                          </a:solidFill>
                          <a:latin typeface="つなぎゴシック"/>
                        </a:rPr>
                        <a:t>x (years)</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つなぎゴシック Bold"/>
                        </a:rPr>
                        <a:t>0</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つなぎゴシック Bold"/>
                        </a:rPr>
                        <a:t>898</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つなぎゴシック Bold"/>
                        </a:rPr>
                        <a:t>1796</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つなぎゴシック Bold"/>
                        </a:rPr>
                        <a:t>2694</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FF3131"/>
                          </a:solidFill>
                          <a:latin typeface="つなぎゴシック Bold"/>
                        </a:rPr>
                        <a:t>3592</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601708">
                <a:tc>
                  <a:txBody>
                    <a:bodyPr/>
                    <a:lstStyle/>
                    <a:p>
                      <a:pPr algn="ctr">
                        <a:lnSpc>
                          <a:spcPts val="2800"/>
                        </a:lnSpc>
                        <a:defRPr/>
                      </a:pPr>
                      <a:r>
                        <a:rPr lang="en-US" sz="2000">
                          <a:solidFill>
                            <a:srgbClr val="000000"/>
                          </a:solidFill>
                          <a:latin typeface="つなぎゴシック"/>
                        </a:rPr>
                        <a:t>y (amount of substances)  </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つなぎゴシック"/>
                        </a:rPr>
                        <a:t>250</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つなぎゴシック"/>
                        </a:rPr>
                        <a:t>125</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つなぎゴシック"/>
                        </a:rPr>
                        <a:t>62.5</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つなぎゴシック"/>
                        </a:rPr>
                        <a:t>31.25</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dirty="0">
                          <a:solidFill>
                            <a:srgbClr val="000000"/>
                          </a:solidFill>
                          <a:latin typeface="つなぎゴシック"/>
                        </a:rPr>
                        <a:t>15.625</a:t>
                      </a: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TextBox 9"/>
          <p:cNvSpPr txBox="1"/>
          <p:nvPr/>
        </p:nvSpPr>
        <p:spPr>
          <a:xfrm>
            <a:off x="1028700" y="1419840"/>
            <a:ext cx="16230600" cy="1590675"/>
          </a:xfrm>
          <a:prstGeom prst="rect">
            <a:avLst/>
          </a:prstGeom>
        </p:spPr>
        <p:txBody>
          <a:bodyPr lIns="0" tIns="0" rIns="0" bIns="0" rtlCol="0" anchor="t">
            <a:spAutoFit/>
          </a:bodyPr>
          <a:lstStyle/>
          <a:p>
            <a:pPr>
              <a:lnSpc>
                <a:spcPts val="4200"/>
              </a:lnSpc>
            </a:pPr>
            <a:r>
              <a:rPr lang="en-US" sz="3000">
                <a:solidFill>
                  <a:srgbClr val="FF3131"/>
                </a:solidFill>
                <a:latin typeface="つなぎゴシック"/>
              </a:rPr>
              <a:t>Guide question:</a:t>
            </a:r>
          </a:p>
          <a:p>
            <a:pPr>
              <a:lnSpc>
                <a:spcPts val="4200"/>
              </a:lnSpc>
              <a:spcBef>
                <a:spcPct val="0"/>
              </a:spcBef>
            </a:pPr>
            <a:r>
              <a:rPr lang="en-US" sz="3000">
                <a:solidFill>
                  <a:srgbClr val="000000"/>
                </a:solidFill>
                <a:latin typeface="つなぎゴシック"/>
              </a:rPr>
              <a:t>Given californium-251 with initial amount of 250 grams and half-life of 898 years. What is the remaining amount in 3592 years?</a:t>
            </a:r>
          </a:p>
        </p:txBody>
      </p:sp>
      <p:sp>
        <p:nvSpPr>
          <p:cNvPr id="10" name="TextBox 10"/>
          <p:cNvSpPr txBox="1"/>
          <p:nvPr/>
        </p:nvSpPr>
        <p:spPr>
          <a:xfrm>
            <a:off x="1028700" y="3324536"/>
            <a:ext cx="3180457" cy="422275"/>
          </a:xfrm>
          <a:prstGeom prst="rect">
            <a:avLst/>
          </a:prstGeom>
        </p:spPr>
        <p:txBody>
          <a:bodyPr lIns="0" tIns="0" rIns="0" bIns="0" rtlCol="0" anchor="t">
            <a:spAutoFit/>
          </a:bodyPr>
          <a:lstStyle/>
          <a:p>
            <a:pPr>
              <a:lnSpc>
                <a:spcPts val="3499"/>
              </a:lnSpc>
              <a:spcBef>
                <a:spcPct val="0"/>
              </a:spcBef>
            </a:pPr>
            <a:r>
              <a:rPr lang="en-US" sz="2400" dirty="0">
                <a:solidFill>
                  <a:srgbClr val="000000"/>
                </a:solidFill>
                <a:latin typeface="Potta One"/>
              </a:rPr>
              <a:t>TABLE OF VALUES</a:t>
            </a:r>
          </a:p>
        </p:txBody>
      </p:sp>
      <p:sp>
        <p:nvSpPr>
          <p:cNvPr id="11" name="TextBox 11"/>
          <p:cNvSpPr txBox="1"/>
          <p:nvPr/>
        </p:nvSpPr>
        <p:spPr>
          <a:xfrm>
            <a:off x="1028700" y="6770676"/>
            <a:ext cx="11113145" cy="1057275"/>
          </a:xfrm>
          <a:prstGeom prst="rect">
            <a:avLst/>
          </a:prstGeom>
        </p:spPr>
        <p:txBody>
          <a:bodyPr lIns="0" tIns="0" rIns="0" bIns="0" rtlCol="0" anchor="t">
            <a:spAutoFit/>
          </a:bodyPr>
          <a:lstStyle/>
          <a:p>
            <a:pPr>
              <a:lnSpc>
                <a:spcPts val="4200"/>
              </a:lnSpc>
            </a:pPr>
            <a:r>
              <a:rPr lang="en-US" sz="3000">
                <a:solidFill>
                  <a:srgbClr val="000000"/>
                </a:solidFill>
                <a:latin typeface="つなぎゴシック"/>
              </a:rPr>
              <a:t>Guide Question: Answer</a:t>
            </a:r>
          </a:p>
          <a:p>
            <a:pPr>
              <a:lnSpc>
                <a:spcPts val="4200"/>
              </a:lnSpc>
              <a:spcBef>
                <a:spcPct val="0"/>
              </a:spcBef>
            </a:pPr>
            <a:r>
              <a:rPr lang="en-US" sz="3000">
                <a:solidFill>
                  <a:srgbClr val="000000"/>
                </a:solidFill>
                <a:latin typeface="つなぎゴシック"/>
              </a:rPr>
              <a:t>Remaining amount of californium-251 in 3592 years is </a:t>
            </a:r>
            <a:r>
              <a:rPr lang="en-US" sz="3000">
                <a:solidFill>
                  <a:srgbClr val="FF3131"/>
                </a:solidFill>
                <a:latin typeface="つなぎゴシック"/>
              </a:rPr>
              <a:t>15.625 grams</a:t>
            </a:r>
          </a:p>
        </p:txBody>
      </p:sp>
      <p:sp>
        <p:nvSpPr>
          <p:cNvPr id="12" name="Freeform 12"/>
          <p:cNvSpPr/>
          <p:nvPr/>
        </p:nvSpPr>
        <p:spPr>
          <a:xfrm>
            <a:off x="14952764" y="3929634"/>
            <a:ext cx="2100075" cy="2100075"/>
          </a:xfrm>
          <a:custGeom>
            <a:avLst/>
            <a:gdLst/>
            <a:ahLst/>
            <a:cxnLst/>
            <a:rect l="l" t="t" r="r" b="b"/>
            <a:pathLst>
              <a:path w="2100075" h="2100075">
                <a:moveTo>
                  <a:pt x="0" y="0"/>
                </a:moveTo>
                <a:lnTo>
                  <a:pt x="2100075" y="0"/>
                </a:lnTo>
                <a:lnTo>
                  <a:pt x="2100075" y="2100074"/>
                </a:lnTo>
                <a:lnTo>
                  <a:pt x="0" y="2100074"/>
                </a:lnTo>
                <a:lnTo>
                  <a:pt x="0" y="0"/>
                </a:lnTo>
                <a:close/>
              </a:path>
            </a:pathLst>
          </a:custGeom>
          <a:blipFill>
            <a:blip r:embed="rId14">
              <a:extLst>
                <a:ext uri="{96DAC541-7B7A-43D3-8B79-37D633B846F1}">
                  <asvg:svgBlip xmlns:asvg="http://schemas.microsoft.com/office/drawing/2016/SVG/main" r:embed="rId15"/>
                </a:ext>
              </a:extLst>
            </a:blip>
            <a:stretch>
              <a:fillRect/>
            </a:stretch>
          </a:blipFill>
          <a:ln cap="sq">
            <a:noFill/>
            <a:prstDash val="solid"/>
            <a:miter/>
          </a:ln>
        </p:spPr>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EBEBEB"/>
        </a:solidFill>
        <a:effectLst/>
      </p:bgPr>
    </p:bg>
    <p:spTree>
      <p:nvGrpSpPr>
        <p:cNvPr id="1" name=""/>
        <p:cNvGrpSpPr/>
        <p:nvPr/>
      </p:nvGrpSpPr>
      <p:grpSpPr>
        <a:xfrm>
          <a:off x="0" y="0"/>
          <a:ext cx="0" cy="0"/>
          <a:chOff x="0" y="0"/>
          <a:chExt cx="0" cy="0"/>
        </a:xfrm>
      </p:grpSpPr>
      <p:sp>
        <p:nvSpPr>
          <p:cNvPr id="2" name="Freeform 2"/>
          <p:cNvSpPr/>
          <p:nvPr/>
        </p:nvSpPr>
        <p:spPr>
          <a:xfrm flipH="1" flipV="1">
            <a:off x="16571114" y="8570114"/>
            <a:ext cx="1376371" cy="1376371"/>
          </a:xfrm>
          <a:custGeom>
            <a:avLst/>
            <a:gdLst/>
            <a:ahLst/>
            <a:cxnLst/>
            <a:rect l="l" t="t" r="r" b="b"/>
            <a:pathLst>
              <a:path w="1376371" h="1376371">
                <a:moveTo>
                  <a:pt x="1376372" y="1376372"/>
                </a:moveTo>
                <a:lnTo>
                  <a:pt x="0" y="1376372"/>
                </a:lnTo>
                <a:lnTo>
                  <a:pt x="0" y="0"/>
                </a:lnTo>
                <a:lnTo>
                  <a:pt x="1376372" y="0"/>
                </a:lnTo>
                <a:lnTo>
                  <a:pt x="1376372" y="1376372"/>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2699038" y="-2397785"/>
            <a:ext cx="11486393" cy="4795569"/>
          </a:xfrm>
          <a:custGeom>
            <a:avLst/>
            <a:gdLst/>
            <a:ahLst/>
            <a:cxnLst/>
            <a:rect l="l" t="t" r="r" b="b"/>
            <a:pathLst>
              <a:path w="11486393" h="4795569">
                <a:moveTo>
                  <a:pt x="0" y="0"/>
                </a:moveTo>
                <a:lnTo>
                  <a:pt x="11486393" y="0"/>
                </a:lnTo>
                <a:lnTo>
                  <a:pt x="11486393" y="4795570"/>
                </a:lnTo>
                <a:lnTo>
                  <a:pt x="0" y="479557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flipH="1">
            <a:off x="-1557185" y="7742506"/>
            <a:ext cx="7315200" cy="3813048"/>
          </a:xfrm>
          <a:custGeom>
            <a:avLst/>
            <a:gdLst/>
            <a:ahLst/>
            <a:cxnLst/>
            <a:rect l="l" t="t" r="r" b="b"/>
            <a:pathLst>
              <a:path w="7315200" h="3813048">
                <a:moveTo>
                  <a:pt x="7315200" y="0"/>
                </a:moveTo>
                <a:lnTo>
                  <a:pt x="0" y="0"/>
                </a:lnTo>
                <a:lnTo>
                  <a:pt x="0" y="3813048"/>
                </a:lnTo>
                <a:lnTo>
                  <a:pt x="7315200" y="3813048"/>
                </a:lnTo>
                <a:lnTo>
                  <a:pt x="731520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a:off x="-2910033" y="-3962521"/>
            <a:ext cx="5820066" cy="5449037"/>
          </a:xfrm>
          <a:custGeom>
            <a:avLst/>
            <a:gdLst/>
            <a:ahLst/>
            <a:cxnLst/>
            <a:rect l="l" t="t" r="r" b="b"/>
            <a:pathLst>
              <a:path w="5820066" h="5449037">
                <a:moveTo>
                  <a:pt x="0" y="0"/>
                </a:moveTo>
                <a:lnTo>
                  <a:pt x="5820066" y="0"/>
                </a:lnTo>
                <a:lnTo>
                  <a:pt x="5820066" y="5449036"/>
                </a:lnTo>
                <a:lnTo>
                  <a:pt x="0" y="544903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6" name="Freeform 6"/>
          <p:cNvSpPr/>
          <p:nvPr/>
        </p:nvSpPr>
        <p:spPr>
          <a:xfrm>
            <a:off x="2100415" y="3535165"/>
            <a:ext cx="2538428" cy="3302020"/>
          </a:xfrm>
          <a:custGeom>
            <a:avLst/>
            <a:gdLst/>
            <a:ahLst/>
            <a:cxnLst/>
            <a:rect l="l" t="t" r="r" b="b"/>
            <a:pathLst>
              <a:path w="2538428" h="3302020">
                <a:moveTo>
                  <a:pt x="0" y="0"/>
                </a:moveTo>
                <a:lnTo>
                  <a:pt x="2538428" y="0"/>
                </a:lnTo>
                <a:lnTo>
                  <a:pt x="2538428" y="3302020"/>
                </a:lnTo>
                <a:lnTo>
                  <a:pt x="0" y="330202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7" name="Freeform 7"/>
          <p:cNvSpPr/>
          <p:nvPr/>
        </p:nvSpPr>
        <p:spPr>
          <a:xfrm>
            <a:off x="12969246" y="3410908"/>
            <a:ext cx="3601868" cy="3426277"/>
          </a:xfrm>
          <a:custGeom>
            <a:avLst/>
            <a:gdLst/>
            <a:ahLst/>
            <a:cxnLst/>
            <a:rect l="l" t="t" r="r" b="b"/>
            <a:pathLst>
              <a:path w="3601868" h="3426277">
                <a:moveTo>
                  <a:pt x="0" y="0"/>
                </a:moveTo>
                <a:lnTo>
                  <a:pt x="3601868" y="0"/>
                </a:lnTo>
                <a:lnTo>
                  <a:pt x="3601868" y="3426277"/>
                </a:lnTo>
                <a:lnTo>
                  <a:pt x="0" y="3426277"/>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8" name="Freeform 8"/>
          <p:cNvSpPr/>
          <p:nvPr/>
        </p:nvSpPr>
        <p:spPr>
          <a:xfrm>
            <a:off x="1028700" y="3200196"/>
            <a:ext cx="16230600" cy="6448834"/>
          </a:xfrm>
          <a:custGeom>
            <a:avLst/>
            <a:gdLst/>
            <a:ahLst/>
            <a:cxnLst/>
            <a:rect l="l" t="t" r="r" b="b"/>
            <a:pathLst>
              <a:path w="16230600" h="6448834">
                <a:moveTo>
                  <a:pt x="0" y="0"/>
                </a:moveTo>
                <a:lnTo>
                  <a:pt x="16230600" y="0"/>
                </a:lnTo>
                <a:lnTo>
                  <a:pt x="16230600" y="6448834"/>
                </a:lnTo>
                <a:lnTo>
                  <a:pt x="0" y="6448834"/>
                </a:lnTo>
                <a:lnTo>
                  <a:pt x="0" y="0"/>
                </a:lnTo>
                <a:close/>
              </a:path>
            </a:pathLst>
          </a:custGeom>
          <a:blipFill>
            <a:blip r:embed="rId14"/>
            <a:stretch>
              <a:fillRect/>
            </a:stretch>
          </a:blipFill>
        </p:spPr>
      </p:sp>
      <p:sp>
        <p:nvSpPr>
          <p:cNvPr id="9" name="TextBox 9"/>
          <p:cNvSpPr txBox="1"/>
          <p:nvPr/>
        </p:nvSpPr>
        <p:spPr>
          <a:xfrm>
            <a:off x="3765828" y="962025"/>
            <a:ext cx="10756345" cy="669926"/>
          </a:xfrm>
          <a:prstGeom prst="rect">
            <a:avLst/>
          </a:prstGeom>
        </p:spPr>
        <p:txBody>
          <a:bodyPr lIns="0" tIns="0" rIns="0" bIns="0" rtlCol="0" anchor="t">
            <a:spAutoFit/>
          </a:bodyPr>
          <a:lstStyle/>
          <a:p>
            <a:pPr algn="ctr">
              <a:lnSpc>
                <a:spcPts val="5599"/>
              </a:lnSpc>
              <a:spcBef>
                <a:spcPct val="0"/>
              </a:spcBef>
            </a:pPr>
            <a:r>
              <a:rPr lang="en-US" sz="3600" dirty="0">
                <a:solidFill>
                  <a:srgbClr val="000000"/>
                </a:solidFill>
                <a:latin typeface="Potta One"/>
              </a:rPr>
              <a:t>The demos graph of the 3rd substance</a:t>
            </a:r>
          </a:p>
        </p:txBody>
      </p:sp>
      <p:sp>
        <p:nvSpPr>
          <p:cNvPr id="10" name="TextBox 10"/>
          <p:cNvSpPr txBox="1"/>
          <p:nvPr/>
        </p:nvSpPr>
        <p:spPr>
          <a:xfrm>
            <a:off x="5076006" y="1891043"/>
            <a:ext cx="8135987" cy="973152"/>
          </a:xfrm>
          <a:prstGeom prst="rect">
            <a:avLst/>
          </a:prstGeom>
        </p:spPr>
        <p:txBody>
          <a:bodyPr lIns="0" tIns="0" rIns="0" bIns="0" rtlCol="0" anchor="t">
            <a:spAutoFit/>
          </a:bodyPr>
          <a:lstStyle/>
          <a:p>
            <a:pPr algn="ctr">
              <a:lnSpc>
                <a:spcPts val="8400"/>
              </a:lnSpc>
              <a:spcBef>
                <a:spcPct val="0"/>
              </a:spcBef>
            </a:pPr>
            <a:r>
              <a:rPr lang="en-US" sz="5400" dirty="0">
                <a:solidFill>
                  <a:srgbClr val="000000"/>
                </a:solidFill>
                <a:latin typeface="つなぎゴシック"/>
              </a:rPr>
              <a:t>(RA) CALIFORNIUM-251</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EBEBEB"/>
        </a:solidFill>
        <a:effectLst/>
      </p:bgPr>
    </p:bg>
    <p:spTree>
      <p:nvGrpSpPr>
        <p:cNvPr id="1" name=""/>
        <p:cNvGrpSpPr/>
        <p:nvPr/>
      </p:nvGrpSpPr>
      <p:grpSpPr>
        <a:xfrm>
          <a:off x="0" y="0"/>
          <a:ext cx="0" cy="0"/>
          <a:chOff x="0" y="0"/>
          <a:chExt cx="0" cy="0"/>
        </a:xfrm>
      </p:grpSpPr>
      <p:sp>
        <p:nvSpPr>
          <p:cNvPr id="2" name="Freeform 2"/>
          <p:cNvSpPr/>
          <p:nvPr/>
        </p:nvSpPr>
        <p:spPr>
          <a:xfrm flipH="1" flipV="1">
            <a:off x="16571114" y="8570114"/>
            <a:ext cx="1376371" cy="1376371"/>
          </a:xfrm>
          <a:custGeom>
            <a:avLst/>
            <a:gdLst/>
            <a:ahLst/>
            <a:cxnLst/>
            <a:rect l="l" t="t" r="r" b="b"/>
            <a:pathLst>
              <a:path w="1376371" h="1376371">
                <a:moveTo>
                  <a:pt x="1376372" y="1376372"/>
                </a:moveTo>
                <a:lnTo>
                  <a:pt x="0" y="1376372"/>
                </a:lnTo>
                <a:lnTo>
                  <a:pt x="0" y="0"/>
                </a:lnTo>
                <a:lnTo>
                  <a:pt x="1376372" y="0"/>
                </a:lnTo>
                <a:lnTo>
                  <a:pt x="1376372" y="1376372"/>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2699038" y="-2397785"/>
            <a:ext cx="11486393" cy="4795569"/>
          </a:xfrm>
          <a:custGeom>
            <a:avLst/>
            <a:gdLst/>
            <a:ahLst/>
            <a:cxnLst/>
            <a:rect l="l" t="t" r="r" b="b"/>
            <a:pathLst>
              <a:path w="11486393" h="4795569">
                <a:moveTo>
                  <a:pt x="0" y="0"/>
                </a:moveTo>
                <a:lnTo>
                  <a:pt x="11486393" y="0"/>
                </a:lnTo>
                <a:lnTo>
                  <a:pt x="11486393" y="4795570"/>
                </a:lnTo>
                <a:lnTo>
                  <a:pt x="0" y="479557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flipH="1">
            <a:off x="-1557185" y="7742506"/>
            <a:ext cx="7315200" cy="3813048"/>
          </a:xfrm>
          <a:custGeom>
            <a:avLst/>
            <a:gdLst/>
            <a:ahLst/>
            <a:cxnLst/>
            <a:rect l="l" t="t" r="r" b="b"/>
            <a:pathLst>
              <a:path w="7315200" h="3813048">
                <a:moveTo>
                  <a:pt x="7315200" y="0"/>
                </a:moveTo>
                <a:lnTo>
                  <a:pt x="0" y="0"/>
                </a:lnTo>
                <a:lnTo>
                  <a:pt x="0" y="3813048"/>
                </a:lnTo>
                <a:lnTo>
                  <a:pt x="7315200" y="3813048"/>
                </a:lnTo>
                <a:lnTo>
                  <a:pt x="731520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a:off x="-2910033" y="-3962521"/>
            <a:ext cx="5820066" cy="5449037"/>
          </a:xfrm>
          <a:custGeom>
            <a:avLst/>
            <a:gdLst/>
            <a:ahLst/>
            <a:cxnLst/>
            <a:rect l="l" t="t" r="r" b="b"/>
            <a:pathLst>
              <a:path w="5820066" h="5449037">
                <a:moveTo>
                  <a:pt x="0" y="0"/>
                </a:moveTo>
                <a:lnTo>
                  <a:pt x="5820066" y="0"/>
                </a:lnTo>
                <a:lnTo>
                  <a:pt x="5820066" y="5449036"/>
                </a:lnTo>
                <a:lnTo>
                  <a:pt x="0" y="544903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6" name="Freeform 6"/>
          <p:cNvSpPr/>
          <p:nvPr/>
        </p:nvSpPr>
        <p:spPr>
          <a:xfrm>
            <a:off x="2100415" y="3535165"/>
            <a:ext cx="2538428" cy="3302020"/>
          </a:xfrm>
          <a:custGeom>
            <a:avLst/>
            <a:gdLst/>
            <a:ahLst/>
            <a:cxnLst/>
            <a:rect l="l" t="t" r="r" b="b"/>
            <a:pathLst>
              <a:path w="2538428" h="3302020">
                <a:moveTo>
                  <a:pt x="0" y="0"/>
                </a:moveTo>
                <a:lnTo>
                  <a:pt x="2538428" y="0"/>
                </a:lnTo>
                <a:lnTo>
                  <a:pt x="2538428" y="3302020"/>
                </a:lnTo>
                <a:lnTo>
                  <a:pt x="0" y="330202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7" name="Freeform 7"/>
          <p:cNvSpPr/>
          <p:nvPr/>
        </p:nvSpPr>
        <p:spPr>
          <a:xfrm>
            <a:off x="1056331" y="2027508"/>
            <a:ext cx="7667932" cy="3649149"/>
          </a:xfrm>
          <a:custGeom>
            <a:avLst/>
            <a:gdLst/>
            <a:ahLst/>
            <a:cxnLst/>
            <a:rect l="l" t="t" r="r" b="b"/>
            <a:pathLst>
              <a:path w="7667932" h="3649149">
                <a:moveTo>
                  <a:pt x="0" y="0"/>
                </a:moveTo>
                <a:lnTo>
                  <a:pt x="7667932" y="0"/>
                </a:lnTo>
                <a:lnTo>
                  <a:pt x="7667932" y="3649150"/>
                </a:lnTo>
                <a:lnTo>
                  <a:pt x="0" y="3649150"/>
                </a:lnTo>
                <a:lnTo>
                  <a:pt x="0" y="0"/>
                </a:lnTo>
                <a:close/>
              </a:path>
            </a:pathLst>
          </a:custGeom>
          <a:blipFill>
            <a:blip r:embed="rId12"/>
            <a:stretch>
              <a:fillRect/>
            </a:stretch>
          </a:blipFill>
        </p:spPr>
      </p:sp>
      <p:sp>
        <p:nvSpPr>
          <p:cNvPr id="8" name="TextBox 8"/>
          <p:cNvSpPr txBox="1"/>
          <p:nvPr/>
        </p:nvSpPr>
        <p:spPr>
          <a:xfrm>
            <a:off x="1399951" y="376537"/>
            <a:ext cx="15488096" cy="669926"/>
          </a:xfrm>
          <a:prstGeom prst="rect">
            <a:avLst/>
          </a:prstGeom>
        </p:spPr>
        <p:txBody>
          <a:bodyPr lIns="0" tIns="0" rIns="0" bIns="0" rtlCol="0" anchor="t">
            <a:spAutoFit/>
          </a:bodyPr>
          <a:lstStyle/>
          <a:p>
            <a:pPr algn="ctr">
              <a:lnSpc>
                <a:spcPts val="5599"/>
              </a:lnSpc>
              <a:spcBef>
                <a:spcPct val="0"/>
              </a:spcBef>
            </a:pPr>
            <a:r>
              <a:rPr lang="en-US" sz="3999" dirty="0">
                <a:solidFill>
                  <a:srgbClr val="000000"/>
                </a:solidFill>
                <a:latin typeface="Potta One"/>
              </a:rPr>
              <a:t>The demos graph of the three (3) different substances</a:t>
            </a:r>
          </a:p>
        </p:txBody>
      </p:sp>
      <p:sp>
        <p:nvSpPr>
          <p:cNvPr id="9" name="TextBox 9"/>
          <p:cNvSpPr txBox="1"/>
          <p:nvPr/>
        </p:nvSpPr>
        <p:spPr>
          <a:xfrm>
            <a:off x="1880457" y="1031739"/>
            <a:ext cx="6019681" cy="973152"/>
          </a:xfrm>
          <a:prstGeom prst="rect">
            <a:avLst/>
          </a:prstGeom>
        </p:spPr>
        <p:txBody>
          <a:bodyPr lIns="0" tIns="0" rIns="0" bIns="0" rtlCol="0" anchor="t">
            <a:spAutoFit/>
          </a:bodyPr>
          <a:lstStyle/>
          <a:p>
            <a:pPr algn="ctr">
              <a:lnSpc>
                <a:spcPts val="8400"/>
              </a:lnSpc>
              <a:spcBef>
                <a:spcPct val="0"/>
              </a:spcBef>
            </a:pPr>
            <a:r>
              <a:rPr lang="en-US" sz="5400" dirty="0">
                <a:solidFill>
                  <a:srgbClr val="000000"/>
                </a:solidFill>
                <a:latin typeface="つなぎゴシック"/>
              </a:rPr>
              <a:t>(RA) RADIUM-226</a:t>
            </a:r>
          </a:p>
        </p:txBody>
      </p:sp>
      <p:sp>
        <p:nvSpPr>
          <p:cNvPr id="10" name="Freeform 10"/>
          <p:cNvSpPr/>
          <p:nvPr/>
        </p:nvSpPr>
        <p:spPr>
          <a:xfrm>
            <a:off x="8991600" y="2065147"/>
            <a:ext cx="7667932" cy="3649149"/>
          </a:xfrm>
          <a:custGeom>
            <a:avLst/>
            <a:gdLst/>
            <a:ahLst/>
            <a:cxnLst/>
            <a:rect l="l" t="t" r="r" b="b"/>
            <a:pathLst>
              <a:path w="8857148" h="3649149">
                <a:moveTo>
                  <a:pt x="0" y="0"/>
                </a:moveTo>
                <a:lnTo>
                  <a:pt x="8857149" y="0"/>
                </a:lnTo>
                <a:lnTo>
                  <a:pt x="8857149" y="3649150"/>
                </a:lnTo>
                <a:lnTo>
                  <a:pt x="0" y="3649150"/>
                </a:lnTo>
                <a:lnTo>
                  <a:pt x="0" y="0"/>
                </a:lnTo>
                <a:close/>
              </a:path>
            </a:pathLst>
          </a:custGeom>
          <a:blipFill>
            <a:blip r:embed="rId13"/>
            <a:stretch>
              <a:fillRect l="-6022" t="-1914" b="-1914"/>
            </a:stretch>
          </a:blipFill>
        </p:spPr>
      </p:sp>
      <p:sp>
        <p:nvSpPr>
          <p:cNvPr id="11" name="TextBox 11"/>
          <p:cNvSpPr txBox="1"/>
          <p:nvPr/>
        </p:nvSpPr>
        <p:spPr>
          <a:xfrm>
            <a:off x="9450917" y="977567"/>
            <a:ext cx="7380089" cy="973152"/>
          </a:xfrm>
          <a:prstGeom prst="rect">
            <a:avLst/>
          </a:prstGeom>
        </p:spPr>
        <p:txBody>
          <a:bodyPr lIns="0" tIns="0" rIns="0" bIns="0" rtlCol="0" anchor="t">
            <a:spAutoFit/>
          </a:bodyPr>
          <a:lstStyle/>
          <a:p>
            <a:pPr algn="ctr">
              <a:lnSpc>
                <a:spcPts val="8400"/>
              </a:lnSpc>
              <a:spcBef>
                <a:spcPct val="0"/>
              </a:spcBef>
            </a:pPr>
            <a:r>
              <a:rPr lang="en-US" sz="5400" dirty="0">
                <a:solidFill>
                  <a:srgbClr val="000000"/>
                </a:solidFill>
                <a:latin typeface="つなぎゴシック"/>
              </a:rPr>
              <a:t>(AM) AM</a:t>
            </a:r>
            <a:r>
              <a:rPr lang="en-GB" sz="5400" dirty="0">
                <a:solidFill>
                  <a:srgbClr val="000000"/>
                </a:solidFill>
                <a:latin typeface="つなぎゴシック"/>
              </a:rPr>
              <a:t>E</a:t>
            </a:r>
            <a:r>
              <a:rPr lang="en-US" sz="5400" dirty="0">
                <a:solidFill>
                  <a:srgbClr val="000000"/>
                </a:solidFill>
                <a:latin typeface="つなぎゴシック"/>
              </a:rPr>
              <a:t>RICIUM-241</a:t>
            </a:r>
          </a:p>
        </p:txBody>
      </p:sp>
      <p:sp>
        <p:nvSpPr>
          <p:cNvPr id="12" name="Freeform 12"/>
          <p:cNvSpPr/>
          <p:nvPr/>
        </p:nvSpPr>
        <p:spPr>
          <a:xfrm>
            <a:off x="4166932" y="6523022"/>
            <a:ext cx="9954135" cy="3550346"/>
          </a:xfrm>
          <a:custGeom>
            <a:avLst/>
            <a:gdLst/>
            <a:ahLst/>
            <a:cxnLst/>
            <a:rect l="l" t="t" r="r" b="b"/>
            <a:pathLst>
              <a:path w="9954135" h="3550346">
                <a:moveTo>
                  <a:pt x="0" y="0"/>
                </a:moveTo>
                <a:lnTo>
                  <a:pt x="9954136" y="0"/>
                </a:lnTo>
                <a:lnTo>
                  <a:pt x="9954136" y="3550346"/>
                </a:lnTo>
                <a:lnTo>
                  <a:pt x="0" y="3550346"/>
                </a:lnTo>
                <a:lnTo>
                  <a:pt x="0" y="0"/>
                </a:lnTo>
                <a:close/>
              </a:path>
            </a:pathLst>
          </a:custGeom>
          <a:blipFill>
            <a:blip r:embed="rId14"/>
            <a:stretch>
              <a:fillRect t="-5699" b="-5699"/>
            </a:stretch>
          </a:blipFill>
        </p:spPr>
      </p:sp>
      <p:sp>
        <p:nvSpPr>
          <p:cNvPr id="13" name="TextBox 13"/>
          <p:cNvSpPr txBox="1"/>
          <p:nvPr/>
        </p:nvSpPr>
        <p:spPr>
          <a:xfrm>
            <a:off x="5076005" y="5549870"/>
            <a:ext cx="8135987" cy="973152"/>
          </a:xfrm>
          <a:prstGeom prst="rect">
            <a:avLst/>
          </a:prstGeom>
        </p:spPr>
        <p:txBody>
          <a:bodyPr lIns="0" tIns="0" rIns="0" bIns="0" rtlCol="0" anchor="t">
            <a:spAutoFit/>
          </a:bodyPr>
          <a:lstStyle/>
          <a:p>
            <a:pPr algn="ctr">
              <a:lnSpc>
                <a:spcPts val="8400"/>
              </a:lnSpc>
              <a:spcBef>
                <a:spcPct val="0"/>
              </a:spcBef>
            </a:pPr>
            <a:r>
              <a:rPr lang="en-US" sz="5400" dirty="0">
                <a:solidFill>
                  <a:srgbClr val="000000"/>
                </a:solidFill>
                <a:latin typeface="つなぎゴシック"/>
              </a:rPr>
              <a:t>(RA) CALIFORNIUM-251</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5111" b="-15111"/>
            </a:stretch>
          </a:blipFill>
        </p:spPr>
      </p:sp>
      <p:sp>
        <p:nvSpPr>
          <p:cNvPr id="3" name="Freeform 3"/>
          <p:cNvSpPr/>
          <p:nvPr/>
        </p:nvSpPr>
        <p:spPr>
          <a:xfrm flipH="1">
            <a:off x="16571114" y="340514"/>
            <a:ext cx="1376371" cy="1376371"/>
          </a:xfrm>
          <a:custGeom>
            <a:avLst/>
            <a:gdLst/>
            <a:ahLst/>
            <a:cxnLst/>
            <a:rect l="l" t="t" r="r" b="b"/>
            <a:pathLst>
              <a:path w="1376371" h="1376371">
                <a:moveTo>
                  <a:pt x="1376372" y="0"/>
                </a:moveTo>
                <a:lnTo>
                  <a:pt x="0" y="0"/>
                </a:lnTo>
                <a:lnTo>
                  <a:pt x="0" y="1376372"/>
                </a:lnTo>
                <a:lnTo>
                  <a:pt x="1376372" y="1376372"/>
                </a:lnTo>
                <a:lnTo>
                  <a:pt x="1376372"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4189439" y="2141249"/>
            <a:ext cx="9406845" cy="3927358"/>
          </a:xfrm>
          <a:custGeom>
            <a:avLst/>
            <a:gdLst/>
            <a:ahLst/>
            <a:cxnLst/>
            <a:rect l="l" t="t" r="r" b="b"/>
            <a:pathLst>
              <a:path w="9406845" h="3927358">
                <a:moveTo>
                  <a:pt x="0" y="0"/>
                </a:moveTo>
                <a:lnTo>
                  <a:pt x="9406845" y="0"/>
                </a:lnTo>
                <a:lnTo>
                  <a:pt x="9406845" y="3927358"/>
                </a:lnTo>
                <a:lnTo>
                  <a:pt x="0" y="392735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flipH="1">
            <a:off x="-1922457" y="-1136417"/>
            <a:ext cx="7315200" cy="3813048"/>
          </a:xfrm>
          <a:custGeom>
            <a:avLst/>
            <a:gdLst/>
            <a:ahLst/>
            <a:cxnLst/>
            <a:rect l="l" t="t" r="r" b="b"/>
            <a:pathLst>
              <a:path w="7315200" h="3813048">
                <a:moveTo>
                  <a:pt x="7315200" y="0"/>
                </a:moveTo>
                <a:lnTo>
                  <a:pt x="0" y="0"/>
                </a:lnTo>
                <a:lnTo>
                  <a:pt x="0" y="3813048"/>
                </a:lnTo>
                <a:lnTo>
                  <a:pt x="7315200" y="3813048"/>
                </a:lnTo>
                <a:lnTo>
                  <a:pt x="731520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6" name="Freeform 6"/>
          <p:cNvSpPr/>
          <p:nvPr/>
        </p:nvSpPr>
        <p:spPr>
          <a:xfrm flipH="1">
            <a:off x="-1253818" y="7278464"/>
            <a:ext cx="6646562" cy="6405624"/>
          </a:xfrm>
          <a:custGeom>
            <a:avLst/>
            <a:gdLst/>
            <a:ahLst/>
            <a:cxnLst/>
            <a:rect l="l" t="t" r="r" b="b"/>
            <a:pathLst>
              <a:path w="6646562" h="6405624">
                <a:moveTo>
                  <a:pt x="6646561" y="0"/>
                </a:moveTo>
                <a:lnTo>
                  <a:pt x="0" y="0"/>
                </a:lnTo>
                <a:lnTo>
                  <a:pt x="0" y="6405624"/>
                </a:lnTo>
                <a:lnTo>
                  <a:pt x="6646561" y="6405624"/>
                </a:lnTo>
                <a:lnTo>
                  <a:pt x="6646561"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7" name="TextBox 7"/>
          <p:cNvSpPr txBox="1"/>
          <p:nvPr/>
        </p:nvSpPr>
        <p:spPr>
          <a:xfrm>
            <a:off x="2664386" y="770107"/>
            <a:ext cx="12959227" cy="1708151"/>
          </a:xfrm>
          <a:prstGeom prst="rect">
            <a:avLst/>
          </a:prstGeom>
        </p:spPr>
        <p:txBody>
          <a:bodyPr lIns="0" tIns="0" rIns="0" bIns="0" rtlCol="0" anchor="t">
            <a:spAutoFit/>
          </a:bodyPr>
          <a:lstStyle/>
          <a:p>
            <a:pPr algn="ctr">
              <a:lnSpc>
                <a:spcPts val="13999"/>
              </a:lnSpc>
            </a:pPr>
            <a:r>
              <a:rPr lang="en-US" sz="9999" dirty="0">
                <a:solidFill>
                  <a:srgbClr val="000000"/>
                </a:solidFill>
                <a:latin typeface="Potta One"/>
              </a:rPr>
              <a:t>REFERENCES</a:t>
            </a:r>
          </a:p>
        </p:txBody>
      </p:sp>
      <p:sp>
        <p:nvSpPr>
          <p:cNvPr id="9" name="TextBox 6">
            <a:extLst>
              <a:ext uri="{FF2B5EF4-FFF2-40B4-BE49-F238E27FC236}">
                <a16:creationId xmlns:a16="http://schemas.microsoft.com/office/drawing/2014/main" id="{020A7CAE-7614-A4A6-FF98-4722BD5CE00B}"/>
              </a:ext>
            </a:extLst>
          </p:cNvPr>
          <p:cNvSpPr txBox="1"/>
          <p:nvPr/>
        </p:nvSpPr>
        <p:spPr>
          <a:xfrm>
            <a:off x="589357" y="2604476"/>
            <a:ext cx="17109284" cy="7001917"/>
          </a:xfrm>
          <a:prstGeom prst="rect">
            <a:avLst/>
          </a:prstGeom>
        </p:spPr>
        <p:txBody>
          <a:bodyPr wrap="square" lIns="0" tIns="0" rIns="0" bIns="0" rtlCol="0" anchor="t">
            <a:spAutoFit/>
          </a:bodyPr>
          <a:lstStyle/>
          <a:p>
            <a:pPr marL="879039" lvl="1" indent="-439520">
              <a:buFont typeface="Arial"/>
              <a:buChar char="•"/>
            </a:pPr>
            <a:r>
              <a:rPr lang="en-US" sz="3500" dirty="0">
                <a:solidFill>
                  <a:srgbClr val="000000"/>
                </a:solidFill>
                <a:latin typeface="つなぎゴシック"/>
              </a:rPr>
              <a:t>Choppin, G. R., </a:t>
            </a:r>
            <a:r>
              <a:rPr lang="en-US" sz="3500" dirty="0" err="1">
                <a:solidFill>
                  <a:srgbClr val="000000"/>
                </a:solidFill>
                <a:latin typeface="つなぎゴシック"/>
              </a:rPr>
              <a:t>Liljenzin</a:t>
            </a:r>
            <a:r>
              <a:rPr lang="en-US" sz="3500" dirty="0">
                <a:solidFill>
                  <a:srgbClr val="000000"/>
                </a:solidFill>
                <a:latin typeface="つなぎゴシック"/>
              </a:rPr>
              <a:t>, J.-O., &amp; Rydberg, J. (2013). Radiochemistry and nuclear chemistry (4th ed.). Butterworth-Heinemann. </a:t>
            </a:r>
          </a:p>
          <a:p>
            <a:pPr marL="879039" lvl="1" indent="-439520">
              <a:buFont typeface="Arial"/>
              <a:buChar char="•"/>
            </a:pPr>
            <a:r>
              <a:rPr lang="en-US" sz="3500" dirty="0">
                <a:solidFill>
                  <a:srgbClr val="000000"/>
                </a:solidFill>
                <a:latin typeface="つなぎゴシック"/>
              </a:rPr>
              <a:t>Martin, M., &amp; Williamson, E. (2021). Nuclear and particle physics: An introduction (3rd ed.). John Wiley &amp; Sons.</a:t>
            </a:r>
          </a:p>
          <a:p>
            <a:pPr marL="879039" lvl="1" indent="-439520">
              <a:buFont typeface="Arial"/>
              <a:buChar char="•"/>
            </a:pPr>
            <a:r>
              <a:rPr lang="en-US" sz="3500" dirty="0">
                <a:solidFill>
                  <a:srgbClr val="000000"/>
                </a:solidFill>
                <a:latin typeface="つなぎゴシック"/>
              </a:rPr>
              <a:t>International Agency for Research on Cancer (IARC). (2012). Radium and its decay products. IARC Monographs on the Evaluation of Carcinogenic Risks to Humans, 100, 165-188. </a:t>
            </a:r>
          </a:p>
          <a:p>
            <a:pPr marL="879039" lvl="1" indent="-439520">
              <a:buFont typeface="Arial"/>
              <a:buChar char="•"/>
            </a:pPr>
            <a:r>
              <a:rPr lang="en-US" sz="3500" dirty="0">
                <a:solidFill>
                  <a:srgbClr val="000000"/>
                </a:solidFill>
                <a:latin typeface="つなぎゴシック"/>
              </a:rPr>
              <a:t>Hedges, R. E. M., &amp; Gowlett, J. A. J. (2003). Radiocarbon dating: Practical aspects. Oxford University Press.</a:t>
            </a:r>
          </a:p>
          <a:p>
            <a:pPr marL="879039" lvl="1" indent="-439520">
              <a:buFont typeface="Arial"/>
              <a:buChar char="•"/>
            </a:pPr>
            <a:r>
              <a:rPr lang="en-US" sz="3500" dirty="0">
                <a:solidFill>
                  <a:srgbClr val="000000"/>
                </a:solidFill>
                <a:latin typeface="つなぎゴシック"/>
              </a:rPr>
              <a:t>National Cancer Institute (NCI). (2023, July 12). Radium exposure and cancer. </a:t>
            </a:r>
            <a:r>
              <a:rPr lang="en-US" sz="3500" u="sng" dirty="0">
                <a:solidFill>
                  <a:srgbClr val="000000"/>
                </a:solidFill>
                <a:latin typeface="つなぎゴシック"/>
              </a:rPr>
              <a:t>https://www.epa.gov/sites/default/files/2016-09/documents/radionuclides.pdf</a:t>
            </a:r>
          </a:p>
          <a:p>
            <a:pPr marL="879039" lvl="1" indent="-439520">
              <a:buFont typeface="Arial"/>
              <a:buChar char="•"/>
            </a:pPr>
            <a:r>
              <a:rPr lang="en-US" sz="3500" dirty="0">
                <a:solidFill>
                  <a:srgbClr val="000000"/>
                </a:solidFill>
                <a:latin typeface="つなぎゴシック"/>
              </a:rPr>
              <a:t>Agency for Toxic Substances and Disease Registry (ATSDR). (2004). Toxicological profile for americium. </a:t>
            </a:r>
            <a:r>
              <a:rPr lang="en-US" sz="3500" u="sng" dirty="0">
                <a:solidFill>
                  <a:srgbClr val="000000"/>
                </a:solidFill>
                <a:latin typeface="つなぎゴシック"/>
              </a:rPr>
              <a:t>https://www.atsdr.cdc.gov/ToxProfiles/tp156.pdf</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5111" b="-15111"/>
            </a:stretch>
          </a:blipFill>
        </p:spPr>
      </p:sp>
      <p:sp>
        <p:nvSpPr>
          <p:cNvPr id="3" name="Freeform 3"/>
          <p:cNvSpPr/>
          <p:nvPr/>
        </p:nvSpPr>
        <p:spPr>
          <a:xfrm flipH="1">
            <a:off x="16571114" y="340514"/>
            <a:ext cx="1376371" cy="1376371"/>
          </a:xfrm>
          <a:custGeom>
            <a:avLst/>
            <a:gdLst/>
            <a:ahLst/>
            <a:cxnLst/>
            <a:rect l="l" t="t" r="r" b="b"/>
            <a:pathLst>
              <a:path w="1376371" h="1376371">
                <a:moveTo>
                  <a:pt x="1376372" y="0"/>
                </a:moveTo>
                <a:lnTo>
                  <a:pt x="0" y="0"/>
                </a:lnTo>
                <a:lnTo>
                  <a:pt x="0" y="1376372"/>
                </a:lnTo>
                <a:lnTo>
                  <a:pt x="1376372" y="1376372"/>
                </a:lnTo>
                <a:lnTo>
                  <a:pt x="1376372"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4189439" y="2141249"/>
            <a:ext cx="9406845" cy="3927358"/>
          </a:xfrm>
          <a:custGeom>
            <a:avLst/>
            <a:gdLst/>
            <a:ahLst/>
            <a:cxnLst/>
            <a:rect l="l" t="t" r="r" b="b"/>
            <a:pathLst>
              <a:path w="9406845" h="3927358">
                <a:moveTo>
                  <a:pt x="0" y="0"/>
                </a:moveTo>
                <a:lnTo>
                  <a:pt x="9406845" y="0"/>
                </a:lnTo>
                <a:lnTo>
                  <a:pt x="9406845" y="3927358"/>
                </a:lnTo>
                <a:lnTo>
                  <a:pt x="0" y="392735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flipH="1">
            <a:off x="-1922457" y="-1136417"/>
            <a:ext cx="7315200" cy="3813048"/>
          </a:xfrm>
          <a:custGeom>
            <a:avLst/>
            <a:gdLst/>
            <a:ahLst/>
            <a:cxnLst/>
            <a:rect l="l" t="t" r="r" b="b"/>
            <a:pathLst>
              <a:path w="7315200" h="3813048">
                <a:moveTo>
                  <a:pt x="7315200" y="0"/>
                </a:moveTo>
                <a:lnTo>
                  <a:pt x="0" y="0"/>
                </a:lnTo>
                <a:lnTo>
                  <a:pt x="0" y="3813048"/>
                </a:lnTo>
                <a:lnTo>
                  <a:pt x="7315200" y="3813048"/>
                </a:lnTo>
                <a:lnTo>
                  <a:pt x="731520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6" name="Freeform 6"/>
          <p:cNvSpPr/>
          <p:nvPr/>
        </p:nvSpPr>
        <p:spPr>
          <a:xfrm flipH="1">
            <a:off x="-1253818" y="7278464"/>
            <a:ext cx="6646562" cy="6405624"/>
          </a:xfrm>
          <a:custGeom>
            <a:avLst/>
            <a:gdLst/>
            <a:ahLst/>
            <a:cxnLst/>
            <a:rect l="l" t="t" r="r" b="b"/>
            <a:pathLst>
              <a:path w="6646562" h="6405624">
                <a:moveTo>
                  <a:pt x="6646561" y="0"/>
                </a:moveTo>
                <a:lnTo>
                  <a:pt x="0" y="0"/>
                </a:lnTo>
                <a:lnTo>
                  <a:pt x="0" y="6405624"/>
                </a:lnTo>
                <a:lnTo>
                  <a:pt x="6646561" y="6405624"/>
                </a:lnTo>
                <a:lnTo>
                  <a:pt x="6646561"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9" name="TextBox 6">
            <a:extLst>
              <a:ext uri="{FF2B5EF4-FFF2-40B4-BE49-F238E27FC236}">
                <a16:creationId xmlns:a16="http://schemas.microsoft.com/office/drawing/2014/main" id="{668D5639-8131-8BA0-F3EE-09980B8CE456}"/>
              </a:ext>
            </a:extLst>
          </p:cNvPr>
          <p:cNvSpPr txBox="1"/>
          <p:nvPr/>
        </p:nvSpPr>
        <p:spPr>
          <a:xfrm>
            <a:off x="589358" y="1028699"/>
            <a:ext cx="17109284" cy="8371523"/>
          </a:xfrm>
          <a:prstGeom prst="rect">
            <a:avLst/>
          </a:prstGeom>
        </p:spPr>
        <p:txBody>
          <a:bodyPr wrap="square" lIns="0" tIns="0" rIns="0" bIns="0" rtlCol="0" anchor="t">
            <a:spAutoFit/>
          </a:bodyPr>
          <a:lstStyle/>
          <a:p>
            <a:pPr marL="879039" lvl="1" indent="-439520">
              <a:buFont typeface="Arial"/>
              <a:buChar char="•"/>
            </a:pPr>
            <a:r>
              <a:rPr lang="en-US" sz="3200" dirty="0">
                <a:solidFill>
                  <a:srgbClr val="000000"/>
                </a:solidFill>
                <a:latin typeface="つなぎゴシック"/>
              </a:rPr>
              <a:t>National Academies of Sciences, Engineering, and Medicine. (2020). Health risks from low levels of ionizing radiation: BEIR VII Phase 2. </a:t>
            </a:r>
            <a:r>
              <a:rPr lang="en-US" sz="3200" u="sng" dirty="0">
                <a:solidFill>
                  <a:srgbClr val="000000"/>
                </a:solidFill>
                <a:latin typeface="つなぎゴシック"/>
              </a:rPr>
              <a:t>https://nap.nationalacademiesJanuar</a:t>
            </a:r>
          </a:p>
          <a:p>
            <a:pPr marL="879039" lvl="1" indent="-439520">
              <a:buFont typeface="Arial"/>
              <a:buChar char="•"/>
            </a:pPr>
            <a:r>
              <a:rPr lang="en-US" sz="3200" dirty="0">
                <a:solidFill>
                  <a:srgbClr val="000000"/>
                </a:solidFill>
                <a:latin typeface="つなぎゴシック"/>
              </a:rPr>
              <a:t>Nuclear Regulatory Commission (NRC). (2023, January 17). Radioactive decay. </a:t>
            </a:r>
            <a:r>
              <a:rPr lang="en-US" sz="3200" u="sng" dirty="0">
                <a:solidFill>
                  <a:srgbClr val="000000"/>
                </a:solidFill>
                <a:latin typeface="つなぎゴシック"/>
              </a:rPr>
              <a:t>https://www.nrc.gov/about-nrc/radiation/protects-you/reg-matls.html</a:t>
            </a:r>
          </a:p>
          <a:p>
            <a:pPr marL="879039" lvl="1" indent="-439520">
              <a:buFont typeface="Arial"/>
              <a:buChar char="•"/>
            </a:pPr>
            <a:r>
              <a:rPr lang="en-US" sz="3200" dirty="0">
                <a:solidFill>
                  <a:srgbClr val="000000"/>
                </a:solidFill>
                <a:latin typeface="つなぎゴシック"/>
              </a:rPr>
              <a:t>US Environmental Protection Agency (EPA). (2022, March 2). Radionuclide basics: Americium-241. </a:t>
            </a:r>
            <a:r>
              <a:rPr lang="en-US" sz="3200" u="sng" dirty="0">
                <a:solidFill>
                  <a:srgbClr val="000000"/>
                </a:solidFill>
                <a:latin typeface="つなぎゴシック"/>
              </a:rPr>
              <a:t>https://19january2017snapshot.epa.gov/radiation/radionuclide-basics-americium-241</a:t>
            </a:r>
          </a:p>
          <a:p>
            <a:pPr marL="879039" lvl="1" indent="-439520">
              <a:buFont typeface="Arial"/>
              <a:buChar char="•"/>
            </a:pPr>
            <a:r>
              <a:rPr lang="en-US" sz="3200" dirty="0">
                <a:solidFill>
                  <a:srgbClr val="000000"/>
                </a:solidFill>
                <a:latin typeface="つなぎゴシック"/>
              </a:rPr>
              <a:t>Agency for Toxic Substances and Disease Registry (ATSDR). (2004). Toxicological profile for americium. </a:t>
            </a:r>
            <a:r>
              <a:rPr lang="en-US" sz="3200" u="sng" dirty="0">
                <a:solidFill>
                  <a:srgbClr val="000000"/>
                </a:solidFill>
                <a:latin typeface="つなぎゴシック"/>
              </a:rPr>
              <a:t>https://www.atsdr.cdc.gov/ToxProfiles/tp156.pdf</a:t>
            </a:r>
          </a:p>
          <a:p>
            <a:pPr marL="879039" lvl="1" indent="-439520">
              <a:buFont typeface="Arial"/>
              <a:buChar char="•"/>
            </a:pPr>
            <a:r>
              <a:rPr lang="en-US" sz="3200" dirty="0">
                <a:solidFill>
                  <a:srgbClr val="000000"/>
                </a:solidFill>
                <a:latin typeface="つなぎゴシック"/>
              </a:rPr>
              <a:t>International Atomic Energy Agency. (2006). Nuclear data services. </a:t>
            </a:r>
            <a:r>
              <a:rPr lang="en-US" sz="3200" u="sng" dirty="0">
                <a:solidFill>
                  <a:srgbClr val="000000"/>
                </a:solidFill>
                <a:latin typeface="つなぎゴシック"/>
              </a:rPr>
              <a:t>https://www-nds.iaea.org/</a:t>
            </a:r>
          </a:p>
          <a:p>
            <a:pPr marL="879039" lvl="1" indent="-439520">
              <a:buFont typeface="Arial"/>
              <a:buChar char="•"/>
            </a:pPr>
            <a:r>
              <a:rPr lang="en-US" sz="3200" dirty="0">
                <a:solidFill>
                  <a:srgbClr val="000000"/>
                </a:solidFill>
                <a:latin typeface="つなぎゴシック"/>
              </a:rPr>
              <a:t>National Cancer Institute. (2023, July 12). Radium exposure and cancer. </a:t>
            </a:r>
            <a:r>
              <a:rPr lang="en-US" sz="3200" u="sng" dirty="0">
                <a:solidFill>
                  <a:srgbClr val="000000"/>
                </a:solidFill>
                <a:latin typeface="つなぎゴシック"/>
              </a:rPr>
              <a:t>https://www.nrc.gov/about-nrc/radiation/rad-health-effects.html</a:t>
            </a:r>
          </a:p>
          <a:p>
            <a:pPr marL="879039" lvl="1" indent="-439520">
              <a:buFont typeface="Arial"/>
              <a:buChar char="•"/>
            </a:pPr>
            <a:r>
              <a:rPr lang="en-US" sz="3200" dirty="0">
                <a:solidFill>
                  <a:srgbClr val="000000"/>
                </a:solidFill>
                <a:latin typeface="つなぎゴシック"/>
              </a:rPr>
              <a:t>National Center for Biotechnology Information. (2019, July 24). Iodine-131. </a:t>
            </a:r>
            <a:r>
              <a:rPr lang="en-US" sz="3200" u="sng" dirty="0">
                <a:solidFill>
                  <a:srgbClr val="000000"/>
                </a:solidFill>
                <a:latin typeface="つなぎゴシック"/>
              </a:rPr>
              <a:t>https://pubchem.ncbi.nlm.nih.gov/compound/Iodine-I-131</a:t>
            </a:r>
          </a:p>
          <a:p>
            <a:pPr marL="879039" lvl="1" indent="-439520">
              <a:buFont typeface="Arial"/>
              <a:buChar char="•"/>
            </a:pPr>
            <a:r>
              <a:rPr lang="en-US" sz="3200" dirty="0">
                <a:solidFill>
                  <a:srgbClr val="000000"/>
                </a:solidFill>
                <a:latin typeface="つなぎゴシック"/>
              </a:rPr>
              <a:t>National Institute of Environmental Health Sciences (NIEHS). (2023, October 26). Americium. </a:t>
            </a:r>
            <a:r>
              <a:rPr lang="en-US" sz="3200" u="sng" dirty="0">
                <a:solidFill>
                  <a:srgbClr val="000000"/>
                </a:solidFill>
                <a:latin typeface="つなぎゴシック"/>
              </a:rPr>
              <a:t>https://wwwn.cdc.gov/TSP/PHS/PHS.aspx?phsid=809&amp;toxid=158</a:t>
            </a:r>
          </a:p>
        </p:txBody>
      </p:sp>
    </p:spTree>
    <p:extLst>
      <p:ext uri="{BB962C8B-B14F-4D97-AF65-F5344CB8AC3E}">
        <p14:creationId xmlns:p14="http://schemas.microsoft.com/office/powerpoint/2010/main" val="8389855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5111" b="-15111"/>
            </a:stretch>
          </a:blipFill>
        </p:spPr>
      </p:sp>
      <p:sp>
        <p:nvSpPr>
          <p:cNvPr id="3" name="Freeform 3"/>
          <p:cNvSpPr/>
          <p:nvPr/>
        </p:nvSpPr>
        <p:spPr>
          <a:xfrm>
            <a:off x="15882929" y="7880549"/>
            <a:ext cx="1376371" cy="1376371"/>
          </a:xfrm>
          <a:custGeom>
            <a:avLst/>
            <a:gdLst/>
            <a:ahLst/>
            <a:cxnLst/>
            <a:rect l="l" t="t" r="r" b="b"/>
            <a:pathLst>
              <a:path w="1376371" h="1376371">
                <a:moveTo>
                  <a:pt x="0" y="0"/>
                </a:moveTo>
                <a:lnTo>
                  <a:pt x="1376371" y="0"/>
                </a:lnTo>
                <a:lnTo>
                  <a:pt x="1376371" y="1376371"/>
                </a:lnTo>
                <a:lnTo>
                  <a:pt x="0" y="137637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1787288" y="-1998906"/>
            <a:ext cx="11486393" cy="4795569"/>
          </a:xfrm>
          <a:custGeom>
            <a:avLst/>
            <a:gdLst/>
            <a:ahLst/>
            <a:cxnLst/>
            <a:rect l="l" t="t" r="r" b="b"/>
            <a:pathLst>
              <a:path w="11486393" h="4795569">
                <a:moveTo>
                  <a:pt x="0" y="0"/>
                </a:moveTo>
                <a:lnTo>
                  <a:pt x="11486394" y="0"/>
                </a:lnTo>
                <a:lnTo>
                  <a:pt x="11486394" y="4795569"/>
                </a:lnTo>
                <a:lnTo>
                  <a:pt x="0" y="479556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TextBox 5"/>
          <p:cNvSpPr txBox="1"/>
          <p:nvPr/>
        </p:nvSpPr>
        <p:spPr>
          <a:xfrm>
            <a:off x="6732982" y="2558538"/>
            <a:ext cx="10108612" cy="4447236"/>
          </a:xfrm>
          <a:prstGeom prst="rect">
            <a:avLst/>
          </a:prstGeom>
        </p:spPr>
        <p:txBody>
          <a:bodyPr lIns="0" tIns="0" rIns="0" bIns="0" rtlCol="0" anchor="t">
            <a:spAutoFit/>
          </a:bodyPr>
          <a:lstStyle/>
          <a:p>
            <a:pPr algn="ctr">
              <a:lnSpc>
                <a:spcPts val="17887"/>
              </a:lnSpc>
            </a:pPr>
            <a:r>
              <a:rPr lang="en-US" sz="12776">
                <a:solidFill>
                  <a:srgbClr val="000000"/>
                </a:solidFill>
                <a:latin typeface="Potta One"/>
              </a:rPr>
              <a:t>THANK YOU</a:t>
            </a:r>
          </a:p>
        </p:txBody>
      </p:sp>
      <p:sp>
        <p:nvSpPr>
          <p:cNvPr id="6" name="Freeform 6"/>
          <p:cNvSpPr/>
          <p:nvPr/>
        </p:nvSpPr>
        <p:spPr>
          <a:xfrm>
            <a:off x="584531" y="398878"/>
            <a:ext cx="6235807" cy="6056528"/>
          </a:xfrm>
          <a:custGeom>
            <a:avLst/>
            <a:gdLst/>
            <a:ahLst/>
            <a:cxnLst/>
            <a:rect l="l" t="t" r="r" b="b"/>
            <a:pathLst>
              <a:path w="6235807" h="6056528">
                <a:moveTo>
                  <a:pt x="0" y="0"/>
                </a:moveTo>
                <a:lnTo>
                  <a:pt x="6235807" y="0"/>
                </a:lnTo>
                <a:lnTo>
                  <a:pt x="6235807" y="6056528"/>
                </a:lnTo>
                <a:lnTo>
                  <a:pt x="0" y="605652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7" name="Freeform 7"/>
          <p:cNvSpPr/>
          <p:nvPr/>
        </p:nvSpPr>
        <p:spPr>
          <a:xfrm>
            <a:off x="-1777500" y="6455406"/>
            <a:ext cx="5479934" cy="5281286"/>
          </a:xfrm>
          <a:custGeom>
            <a:avLst/>
            <a:gdLst/>
            <a:ahLst/>
            <a:cxnLst/>
            <a:rect l="l" t="t" r="r" b="b"/>
            <a:pathLst>
              <a:path w="5479934" h="5281286">
                <a:moveTo>
                  <a:pt x="0" y="0"/>
                </a:moveTo>
                <a:lnTo>
                  <a:pt x="5479934" y="0"/>
                </a:lnTo>
                <a:lnTo>
                  <a:pt x="5479934" y="5281286"/>
                </a:lnTo>
                <a:lnTo>
                  <a:pt x="0" y="5281286"/>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8" name="Freeform 8"/>
          <p:cNvSpPr/>
          <p:nvPr/>
        </p:nvSpPr>
        <p:spPr>
          <a:xfrm>
            <a:off x="4152275" y="6850468"/>
            <a:ext cx="8231214" cy="3436532"/>
          </a:xfrm>
          <a:custGeom>
            <a:avLst/>
            <a:gdLst/>
            <a:ahLst/>
            <a:cxnLst/>
            <a:rect l="l" t="t" r="r" b="b"/>
            <a:pathLst>
              <a:path w="8231214" h="3436532">
                <a:moveTo>
                  <a:pt x="0" y="0"/>
                </a:moveTo>
                <a:lnTo>
                  <a:pt x="8231214" y="0"/>
                </a:lnTo>
                <a:lnTo>
                  <a:pt x="8231214" y="3436532"/>
                </a:lnTo>
                <a:lnTo>
                  <a:pt x="0" y="343653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5111" b="-15111"/>
            </a:stretch>
          </a:blipFill>
        </p:spPr>
      </p:sp>
      <p:sp>
        <p:nvSpPr>
          <p:cNvPr id="3" name="Freeform 3"/>
          <p:cNvSpPr/>
          <p:nvPr/>
        </p:nvSpPr>
        <p:spPr>
          <a:xfrm flipV="1">
            <a:off x="340514" y="8570114"/>
            <a:ext cx="1376371" cy="1376371"/>
          </a:xfrm>
          <a:custGeom>
            <a:avLst/>
            <a:gdLst/>
            <a:ahLst/>
            <a:cxnLst/>
            <a:rect l="l" t="t" r="r" b="b"/>
            <a:pathLst>
              <a:path w="1376371" h="1376371">
                <a:moveTo>
                  <a:pt x="0" y="1376372"/>
                </a:moveTo>
                <a:lnTo>
                  <a:pt x="1376372" y="1376372"/>
                </a:lnTo>
                <a:lnTo>
                  <a:pt x="1376372" y="0"/>
                </a:lnTo>
                <a:lnTo>
                  <a:pt x="0" y="0"/>
                </a:lnTo>
                <a:lnTo>
                  <a:pt x="0" y="1376372"/>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5743197" y="-2138434"/>
            <a:ext cx="11486393" cy="4795569"/>
          </a:xfrm>
          <a:custGeom>
            <a:avLst/>
            <a:gdLst/>
            <a:ahLst/>
            <a:cxnLst/>
            <a:rect l="l" t="t" r="r" b="b"/>
            <a:pathLst>
              <a:path w="11486393" h="4795569">
                <a:moveTo>
                  <a:pt x="0" y="0"/>
                </a:moveTo>
                <a:lnTo>
                  <a:pt x="11486394" y="0"/>
                </a:lnTo>
                <a:lnTo>
                  <a:pt x="11486394" y="4795569"/>
                </a:lnTo>
                <a:lnTo>
                  <a:pt x="0" y="479556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a:off x="11952248" y="8039962"/>
            <a:ext cx="7315200" cy="3813048"/>
          </a:xfrm>
          <a:custGeom>
            <a:avLst/>
            <a:gdLst/>
            <a:ahLst/>
            <a:cxnLst/>
            <a:rect l="l" t="t" r="r" b="b"/>
            <a:pathLst>
              <a:path w="7315200" h="3813048">
                <a:moveTo>
                  <a:pt x="0" y="0"/>
                </a:moveTo>
                <a:lnTo>
                  <a:pt x="7315200" y="0"/>
                </a:lnTo>
                <a:lnTo>
                  <a:pt x="7315200" y="3813048"/>
                </a:lnTo>
                <a:lnTo>
                  <a:pt x="0" y="381304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6" name="TextBox 6"/>
          <p:cNvSpPr txBox="1"/>
          <p:nvPr/>
        </p:nvSpPr>
        <p:spPr>
          <a:xfrm>
            <a:off x="1709958" y="3174073"/>
            <a:ext cx="13861220" cy="5138779"/>
          </a:xfrm>
          <a:prstGeom prst="rect">
            <a:avLst/>
          </a:prstGeom>
        </p:spPr>
        <p:txBody>
          <a:bodyPr lIns="0" tIns="0" rIns="0" bIns="0" rtlCol="0" anchor="t">
            <a:spAutoFit/>
          </a:bodyPr>
          <a:lstStyle/>
          <a:p>
            <a:pPr marL="879039" lvl="1" indent="-439520">
              <a:lnSpc>
                <a:spcPts val="6840"/>
              </a:lnSpc>
              <a:buFont typeface="Arial"/>
              <a:buChar char="•"/>
            </a:pPr>
            <a:r>
              <a:rPr lang="en-US" sz="4071" dirty="0">
                <a:solidFill>
                  <a:srgbClr val="000000"/>
                </a:solidFill>
                <a:latin typeface="つなぎゴシック"/>
              </a:rPr>
              <a:t>Objectives</a:t>
            </a:r>
          </a:p>
          <a:p>
            <a:pPr marL="879039" lvl="1" indent="-439520">
              <a:lnSpc>
                <a:spcPts val="6840"/>
              </a:lnSpc>
              <a:buFont typeface="Arial"/>
              <a:buChar char="•"/>
            </a:pPr>
            <a:r>
              <a:rPr lang="en-US" sz="4071" dirty="0">
                <a:solidFill>
                  <a:srgbClr val="000000"/>
                </a:solidFill>
                <a:latin typeface="つなぎゴシック"/>
              </a:rPr>
              <a:t>Introduction of the three (3) radioactive substances</a:t>
            </a:r>
          </a:p>
          <a:p>
            <a:pPr marL="879039" lvl="1" indent="-439520">
              <a:lnSpc>
                <a:spcPts val="6840"/>
              </a:lnSpc>
              <a:buFont typeface="Arial"/>
              <a:buChar char="•"/>
            </a:pPr>
            <a:r>
              <a:rPr lang="en-US" sz="4071" dirty="0">
                <a:solidFill>
                  <a:srgbClr val="000000"/>
                </a:solidFill>
                <a:latin typeface="つなぎゴシック"/>
              </a:rPr>
              <a:t>Uses and effects of the three (3) radioactive substances</a:t>
            </a:r>
          </a:p>
          <a:p>
            <a:pPr marL="879039" lvl="1" indent="-439520">
              <a:lnSpc>
                <a:spcPts val="6840"/>
              </a:lnSpc>
              <a:buFont typeface="Arial"/>
              <a:buChar char="•"/>
            </a:pPr>
            <a:r>
              <a:rPr lang="en-US" sz="4071" dirty="0">
                <a:solidFill>
                  <a:srgbClr val="000000"/>
                </a:solidFill>
                <a:latin typeface="つなぎゴシック"/>
              </a:rPr>
              <a:t>Exponential Decay Models</a:t>
            </a:r>
          </a:p>
          <a:p>
            <a:pPr marL="879039" lvl="1" indent="-439520">
              <a:lnSpc>
                <a:spcPts val="6840"/>
              </a:lnSpc>
              <a:buFont typeface="Arial"/>
              <a:buChar char="•"/>
            </a:pPr>
            <a:r>
              <a:rPr lang="en-US" sz="4071" dirty="0">
                <a:solidFill>
                  <a:srgbClr val="000000"/>
                </a:solidFill>
                <a:latin typeface="つなぎゴシック"/>
              </a:rPr>
              <a:t>Demos Graph of the three (3) radioactive substances</a:t>
            </a:r>
          </a:p>
          <a:p>
            <a:pPr marL="879039" lvl="1" indent="-439520">
              <a:lnSpc>
                <a:spcPts val="6840"/>
              </a:lnSpc>
              <a:buFont typeface="Arial"/>
              <a:buChar char="•"/>
            </a:pPr>
            <a:r>
              <a:rPr lang="en-US" sz="4071" dirty="0">
                <a:solidFill>
                  <a:srgbClr val="000000"/>
                </a:solidFill>
                <a:latin typeface="つなぎゴシック"/>
              </a:rPr>
              <a:t>References</a:t>
            </a:r>
          </a:p>
        </p:txBody>
      </p:sp>
      <p:sp>
        <p:nvSpPr>
          <p:cNvPr id="7" name="TextBox 7"/>
          <p:cNvSpPr txBox="1"/>
          <p:nvPr/>
        </p:nvSpPr>
        <p:spPr>
          <a:xfrm>
            <a:off x="3129142" y="1419955"/>
            <a:ext cx="10108612" cy="1708151"/>
          </a:xfrm>
          <a:prstGeom prst="rect">
            <a:avLst/>
          </a:prstGeom>
        </p:spPr>
        <p:txBody>
          <a:bodyPr lIns="0" tIns="0" rIns="0" bIns="0" rtlCol="0" anchor="t">
            <a:spAutoFit/>
          </a:bodyPr>
          <a:lstStyle/>
          <a:p>
            <a:pPr algn="ctr">
              <a:lnSpc>
                <a:spcPts val="13999"/>
              </a:lnSpc>
            </a:pPr>
            <a:r>
              <a:rPr lang="en-US" sz="9999" dirty="0">
                <a:solidFill>
                  <a:srgbClr val="000000"/>
                </a:solidFill>
                <a:latin typeface="Potta One"/>
              </a:rPr>
              <a:t>CONTENTS</a:t>
            </a:r>
          </a:p>
        </p:txBody>
      </p:sp>
      <p:sp>
        <p:nvSpPr>
          <p:cNvPr id="8" name="Freeform 8"/>
          <p:cNvSpPr/>
          <p:nvPr/>
        </p:nvSpPr>
        <p:spPr>
          <a:xfrm flipH="1">
            <a:off x="12528708" y="-2710099"/>
            <a:ext cx="6162281" cy="5938899"/>
          </a:xfrm>
          <a:custGeom>
            <a:avLst/>
            <a:gdLst/>
            <a:ahLst/>
            <a:cxnLst/>
            <a:rect l="l" t="t" r="r" b="b"/>
            <a:pathLst>
              <a:path w="6162281" h="5938899">
                <a:moveTo>
                  <a:pt x="6162281" y="0"/>
                </a:moveTo>
                <a:lnTo>
                  <a:pt x="0" y="0"/>
                </a:lnTo>
                <a:lnTo>
                  <a:pt x="0" y="5938899"/>
                </a:lnTo>
                <a:lnTo>
                  <a:pt x="6162281" y="5938899"/>
                </a:lnTo>
                <a:lnTo>
                  <a:pt x="6162281" y="0"/>
                </a:lnTo>
                <a:close/>
              </a:path>
            </a:pathLst>
          </a:custGeom>
          <a:blipFill>
            <a:blip r:embed="rId9">
              <a:extLst>
                <a:ext uri="{96DAC541-7B7A-43D3-8B79-37D633B846F1}">
                  <asvg:svgBlip xmlns:asvg="http://schemas.microsoft.com/office/drawing/2016/SVG/main" r:embed="rId10"/>
                </a:ext>
              </a:extLst>
            </a:blip>
            <a:stretch>
              <a:fillRect/>
            </a:stretch>
          </a:blipFill>
        </p:spPr>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5111" b="-15111"/>
            </a:stretch>
          </a:blipFill>
        </p:spPr>
        <p:txBody>
          <a:bodyPr/>
          <a:lstStyle/>
          <a:p>
            <a:endParaRPr lang="en-US" dirty="0"/>
          </a:p>
        </p:txBody>
      </p:sp>
      <p:sp>
        <p:nvSpPr>
          <p:cNvPr id="3" name="Freeform 3"/>
          <p:cNvSpPr/>
          <p:nvPr/>
        </p:nvSpPr>
        <p:spPr>
          <a:xfrm flipH="1">
            <a:off x="-4174964" y="-2397785"/>
            <a:ext cx="11486393" cy="4795569"/>
          </a:xfrm>
          <a:custGeom>
            <a:avLst/>
            <a:gdLst/>
            <a:ahLst/>
            <a:cxnLst/>
            <a:rect l="l" t="t" r="r" b="b"/>
            <a:pathLst>
              <a:path w="11486393" h="4795569">
                <a:moveTo>
                  <a:pt x="11486393" y="0"/>
                </a:moveTo>
                <a:lnTo>
                  <a:pt x="0" y="0"/>
                </a:lnTo>
                <a:lnTo>
                  <a:pt x="0" y="4795570"/>
                </a:lnTo>
                <a:lnTo>
                  <a:pt x="11486393" y="4795570"/>
                </a:lnTo>
                <a:lnTo>
                  <a:pt x="11486393"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flipH="1">
            <a:off x="15859799" y="8570114"/>
            <a:ext cx="4856402" cy="2531400"/>
          </a:xfrm>
          <a:custGeom>
            <a:avLst/>
            <a:gdLst/>
            <a:ahLst/>
            <a:cxnLst/>
            <a:rect l="l" t="t" r="r" b="b"/>
            <a:pathLst>
              <a:path w="4856402" h="2531400">
                <a:moveTo>
                  <a:pt x="4856402" y="0"/>
                </a:moveTo>
                <a:lnTo>
                  <a:pt x="0" y="0"/>
                </a:lnTo>
                <a:lnTo>
                  <a:pt x="0" y="2531400"/>
                </a:lnTo>
                <a:lnTo>
                  <a:pt x="4856402" y="2531400"/>
                </a:lnTo>
                <a:lnTo>
                  <a:pt x="4856402"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9" name="Freeform 9"/>
          <p:cNvSpPr/>
          <p:nvPr/>
        </p:nvSpPr>
        <p:spPr>
          <a:xfrm flipV="1">
            <a:off x="13220137" y="-3693607"/>
            <a:ext cx="6162281" cy="5938899"/>
          </a:xfrm>
          <a:custGeom>
            <a:avLst/>
            <a:gdLst/>
            <a:ahLst/>
            <a:cxnLst/>
            <a:rect l="l" t="t" r="r" b="b"/>
            <a:pathLst>
              <a:path w="6162281" h="5938899">
                <a:moveTo>
                  <a:pt x="0" y="5938898"/>
                </a:moveTo>
                <a:lnTo>
                  <a:pt x="6162282" y="5938898"/>
                </a:lnTo>
                <a:lnTo>
                  <a:pt x="6162282" y="0"/>
                </a:lnTo>
                <a:lnTo>
                  <a:pt x="0" y="0"/>
                </a:lnTo>
                <a:lnTo>
                  <a:pt x="0" y="5938898"/>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0" name="Freeform 10"/>
          <p:cNvSpPr/>
          <p:nvPr/>
        </p:nvSpPr>
        <p:spPr>
          <a:xfrm flipV="1">
            <a:off x="340514" y="8570114"/>
            <a:ext cx="1376371" cy="1376371"/>
          </a:xfrm>
          <a:custGeom>
            <a:avLst/>
            <a:gdLst/>
            <a:ahLst/>
            <a:cxnLst/>
            <a:rect l="l" t="t" r="r" b="b"/>
            <a:pathLst>
              <a:path w="1376371" h="1376371">
                <a:moveTo>
                  <a:pt x="0" y="1376372"/>
                </a:moveTo>
                <a:lnTo>
                  <a:pt x="1376372" y="1376372"/>
                </a:lnTo>
                <a:lnTo>
                  <a:pt x="1376372" y="0"/>
                </a:lnTo>
                <a:lnTo>
                  <a:pt x="0" y="0"/>
                </a:lnTo>
                <a:lnTo>
                  <a:pt x="0" y="1376372"/>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1" name="TextBox 11"/>
          <p:cNvSpPr txBox="1"/>
          <p:nvPr/>
        </p:nvSpPr>
        <p:spPr>
          <a:xfrm>
            <a:off x="2664387" y="1296015"/>
            <a:ext cx="12959227" cy="1708052"/>
          </a:xfrm>
          <a:prstGeom prst="rect">
            <a:avLst/>
          </a:prstGeom>
        </p:spPr>
        <p:txBody>
          <a:bodyPr lIns="0" tIns="0" rIns="0" bIns="0" rtlCol="0" anchor="t">
            <a:spAutoFit/>
          </a:bodyPr>
          <a:lstStyle/>
          <a:p>
            <a:pPr algn="ctr">
              <a:lnSpc>
                <a:spcPts val="13999"/>
              </a:lnSpc>
            </a:pPr>
            <a:r>
              <a:rPr lang="en-US" sz="9999">
                <a:solidFill>
                  <a:srgbClr val="000000"/>
                </a:solidFill>
                <a:latin typeface="Potta One"/>
              </a:rPr>
              <a:t>OBJECTIVES</a:t>
            </a:r>
          </a:p>
        </p:txBody>
      </p:sp>
      <p:grpSp>
        <p:nvGrpSpPr>
          <p:cNvPr id="13" name="Group 12">
            <a:extLst>
              <a:ext uri="{FF2B5EF4-FFF2-40B4-BE49-F238E27FC236}">
                <a16:creationId xmlns:a16="http://schemas.microsoft.com/office/drawing/2014/main" id="{EDA3442C-DC92-CE4C-D07C-EABC2E908D51}"/>
              </a:ext>
            </a:extLst>
          </p:cNvPr>
          <p:cNvGrpSpPr/>
          <p:nvPr/>
        </p:nvGrpSpPr>
        <p:grpSpPr>
          <a:xfrm>
            <a:off x="1568233" y="3184347"/>
            <a:ext cx="15151534" cy="6762138"/>
            <a:chOff x="1568233" y="3184347"/>
            <a:chExt cx="15151534" cy="6762138"/>
          </a:xfrm>
        </p:grpSpPr>
        <p:sp>
          <p:nvSpPr>
            <p:cNvPr id="5" name="Freeform 5"/>
            <p:cNvSpPr/>
            <p:nvPr/>
          </p:nvSpPr>
          <p:spPr>
            <a:xfrm>
              <a:off x="9430488" y="3295018"/>
              <a:ext cx="7289279" cy="6651467"/>
            </a:xfrm>
            <a:custGeom>
              <a:avLst/>
              <a:gdLst/>
              <a:ahLst/>
              <a:cxnLst/>
              <a:rect l="l" t="t" r="r" b="b"/>
              <a:pathLst>
                <a:path w="7289279" h="6651467">
                  <a:moveTo>
                    <a:pt x="0" y="0"/>
                  </a:moveTo>
                  <a:lnTo>
                    <a:pt x="7289279" y="0"/>
                  </a:lnTo>
                  <a:lnTo>
                    <a:pt x="7289279" y="6651468"/>
                  </a:lnTo>
                  <a:lnTo>
                    <a:pt x="0" y="6651468"/>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6" name="Freeform 6"/>
            <p:cNvSpPr/>
            <p:nvPr/>
          </p:nvSpPr>
          <p:spPr>
            <a:xfrm>
              <a:off x="1568233" y="3295018"/>
              <a:ext cx="7289279" cy="6651467"/>
            </a:xfrm>
            <a:custGeom>
              <a:avLst/>
              <a:gdLst/>
              <a:ahLst/>
              <a:cxnLst/>
              <a:rect l="l" t="t" r="r" b="b"/>
              <a:pathLst>
                <a:path w="7289279" h="6651467">
                  <a:moveTo>
                    <a:pt x="0" y="0"/>
                  </a:moveTo>
                  <a:lnTo>
                    <a:pt x="7289279" y="0"/>
                  </a:lnTo>
                  <a:lnTo>
                    <a:pt x="7289279" y="6651468"/>
                  </a:lnTo>
                  <a:lnTo>
                    <a:pt x="0" y="6651468"/>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2" name="Freeform 5">
              <a:extLst>
                <a:ext uri="{FF2B5EF4-FFF2-40B4-BE49-F238E27FC236}">
                  <a16:creationId xmlns:a16="http://schemas.microsoft.com/office/drawing/2014/main" id="{D5482ED4-E7DF-B6B0-F836-11BE52652B7A}"/>
                </a:ext>
              </a:extLst>
            </p:cNvPr>
            <p:cNvSpPr/>
            <p:nvPr/>
          </p:nvSpPr>
          <p:spPr>
            <a:xfrm>
              <a:off x="5305273" y="3184347"/>
              <a:ext cx="7289279" cy="6651467"/>
            </a:xfrm>
            <a:custGeom>
              <a:avLst/>
              <a:gdLst/>
              <a:ahLst/>
              <a:cxnLst/>
              <a:rect l="l" t="t" r="r" b="b"/>
              <a:pathLst>
                <a:path w="7289279" h="6651467">
                  <a:moveTo>
                    <a:pt x="0" y="0"/>
                  </a:moveTo>
                  <a:lnTo>
                    <a:pt x="7289279" y="0"/>
                  </a:lnTo>
                  <a:lnTo>
                    <a:pt x="7289279" y="6651468"/>
                  </a:lnTo>
                  <a:lnTo>
                    <a:pt x="0" y="6651468"/>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grpSp>
      <p:sp>
        <p:nvSpPr>
          <p:cNvPr id="7" name="TextBox 7"/>
          <p:cNvSpPr txBox="1"/>
          <p:nvPr/>
        </p:nvSpPr>
        <p:spPr>
          <a:xfrm>
            <a:off x="2741894" y="4883097"/>
            <a:ext cx="12804213" cy="2650213"/>
          </a:xfrm>
          <a:prstGeom prst="rect">
            <a:avLst/>
          </a:prstGeom>
        </p:spPr>
        <p:txBody>
          <a:bodyPr wrap="square" lIns="0" tIns="0" rIns="0" bIns="0" rtlCol="0" anchor="t">
            <a:spAutoFit/>
          </a:bodyPr>
          <a:lstStyle/>
          <a:p>
            <a:pPr marL="457200" indent="-457200">
              <a:lnSpc>
                <a:spcPts val="4200"/>
              </a:lnSpc>
              <a:buFont typeface="Arial" panose="020B0604020202020204" pitchFamily="34" charset="0"/>
              <a:buChar char="•"/>
            </a:pPr>
            <a:r>
              <a:rPr lang="en-US" sz="3000" dirty="0">
                <a:solidFill>
                  <a:srgbClr val="000000"/>
                </a:solidFill>
                <a:latin typeface="つなぎゴシック"/>
              </a:rPr>
              <a:t>To make an exponential decay model of each substance </a:t>
            </a:r>
          </a:p>
          <a:p>
            <a:pPr marL="457200" indent="-457200">
              <a:lnSpc>
                <a:spcPts val="4200"/>
              </a:lnSpc>
              <a:buFont typeface="Arial" panose="020B0604020202020204" pitchFamily="34" charset="0"/>
              <a:buChar char="•"/>
            </a:pPr>
            <a:r>
              <a:rPr lang="en-US" sz="3000" dirty="0">
                <a:solidFill>
                  <a:srgbClr val="000000"/>
                </a:solidFill>
                <a:latin typeface="つなぎゴシック"/>
              </a:rPr>
              <a:t>Solve for the exponential decay of the three (3) substances</a:t>
            </a:r>
          </a:p>
          <a:p>
            <a:pPr marL="457200" indent="-457200">
              <a:lnSpc>
                <a:spcPts val="4200"/>
              </a:lnSpc>
              <a:buFont typeface="Arial" panose="020B0604020202020204" pitchFamily="34" charset="0"/>
              <a:buChar char="•"/>
            </a:pPr>
            <a:r>
              <a:rPr lang="en-US" sz="3000" dirty="0">
                <a:solidFill>
                  <a:srgbClr val="000000"/>
                </a:solidFill>
                <a:latin typeface="つなぎゴシック"/>
              </a:rPr>
              <a:t>Solve for the half-lives of the three (3) substances</a:t>
            </a:r>
          </a:p>
          <a:p>
            <a:pPr marL="457200" indent="-457200">
              <a:lnSpc>
                <a:spcPts val="4200"/>
              </a:lnSpc>
              <a:buFont typeface="Arial" panose="020B0604020202020204" pitchFamily="34" charset="0"/>
              <a:buChar char="•"/>
            </a:pPr>
            <a:r>
              <a:rPr lang="en-US" sz="3000" dirty="0">
                <a:solidFill>
                  <a:srgbClr val="000000"/>
                </a:solidFill>
                <a:latin typeface="つなぎゴシック"/>
              </a:rPr>
              <a:t>Understanding the concept of exponential function through exponential decay model table of values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5111" b="-15111"/>
            </a:stretch>
          </a:blipFill>
        </p:spPr>
      </p:sp>
      <p:sp>
        <p:nvSpPr>
          <p:cNvPr id="3" name="Freeform 3"/>
          <p:cNvSpPr/>
          <p:nvPr/>
        </p:nvSpPr>
        <p:spPr>
          <a:xfrm flipV="1">
            <a:off x="340514" y="8570114"/>
            <a:ext cx="1376371" cy="1376371"/>
          </a:xfrm>
          <a:custGeom>
            <a:avLst/>
            <a:gdLst/>
            <a:ahLst/>
            <a:cxnLst/>
            <a:rect l="l" t="t" r="r" b="b"/>
            <a:pathLst>
              <a:path w="1376371" h="1376371">
                <a:moveTo>
                  <a:pt x="0" y="1376372"/>
                </a:moveTo>
                <a:lnTo>
                  <a:pt x="1376372" y="1376372"/>
                </a:lnTo>
                <a:lnTo>
                  <a:pt x="1376372" y="0"/>
                </a:lnTo>
                <a:lnTo>
                  <a:pt x="0" y="0"/>
                </a:lnTo>
                <a:lnTo>
                  <a:pt x="0" y="1376372"/>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5743197" y="-2138434"/>
            <a:ext cx="11486393" cy="4795569"/>
          </a:xfrm>
          <a:custGeom>
            <a:avLst/>
            <a:gdLst/>
            <a:ahLst/>
            <a:cxnLst/>
            <a:rect l="l" t="t" r="r" b="b"/>
            <a:pathLst>
              <a:path w="11486393" h="4795569">
                <a:moveTo>
                  <a:pt x="0" y="0"/>
                </a:moveTo>
                <a:lnTo>
                  <a:pt x="11486394" y="0"/>
                </a:lnTo>
                <a:lnTo>
                  <a:pt x="11486394" y="4795569"/>
                </a:lnTo>
                <a:lnTo>
                  <a:pt x="0" y="479556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a:off x="11952248" y="8039962"/>
            <a:ext cx="7315200" cy="3813048"/>
          </a:xfrm>
          <a:custGeom>
            <a:avLst/>
            <a:gdLst/>
            <a:ahLst/>
            <a:cxnLst/>
            <a:rect l="l" t="t" r="r" b="b"/>
            <a:pathLst>
              <a:path w="7315200" h="3813048">
                <a:moveTo>
                  <a:pt x="0" y="0"/>
                </a:moveTo>
                <a:lnTo>
                  <a:pt x="7315200" y="0"/>
                </a:lnTo>
                <a:lnTo>
                  <a:pt x="7315200" y="3813048"/>
                </a:lnTo>
                <a:lnTo>
                  <a:pt x="0" y="381304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6" name="TextBox 6"/>
          <p:cNvSpPr txBox="1"/>
          <p:nvPr/>
        </p:nvSpPr>
        <p:spPr>
          <a:xfrm>
            <a:off x="2699101" y="1241857"/>
            <a:ext cx="14052577" cy="2299319"/>
          </a:xfrm>
          <a:prstGeom prst="rect">
            <a:avLst/>
          </a:prstGeom>
        </p:spPr>
        <p:txBody>
          <a:bodyPr lIns="0" tIns="0" rIns="0" bIns="0" rtlCol="0" anchor="t">
            <a:spAutoFit/>
          </a:bodyPr>
          <a:lstStyle/>
          <a:p>
            <a:pPr>
              <a:lnSpc>
                <a:spcPts val="9240"/>
              </a:lnSpc>
            </a:pPr>
            <a:r>
              <a:rPr lang="en-US" sz="6600">
                <a:solidFill>
                  <a:srgbClr val="000000"/>
                </a:solidFill>
                <a:latin typeface="Potta One"/>
              </a:rPr>
              <a:t>            WHAT IS </a:t>
            </a:r>
          </a:p>
          <a:p>
            <a:pPr>
              <a:lnSpc>
                <a:spcPts val="9240"/>
              </a:lnSpc>
            </a:pPr>
            <a:r>
              <a:rPr lang="en-US" sz="6600">
                <a:solidFill>
                  <a:srgbClr val="000000"/>
                </a:solidFill>
                <a:latin typeface="Potta One"/>
              </a:rPr>
              <a:t>RADIOACTIVE SUBSTANCES?</a:t>
            </a:r>
          </a:p>
        </p:txBody>
      </p:sp>
      <p:sp>
        <p:nvSpPr>
          <p:cNvPr id="7" name="Freeform 7"/>
          <p:cNvSpPr/>
          <p:nvPr/>
        </p:nvSpPr>
        <p:spPr>
          <a:xfrm flipH="1">
            <a:off x="12528708" y="-2710099"/>
            <a:ext cx="6162281" cy="5938899"/>
          </a:xfrm>
          <a:custGeom>
            <a:avLst/>
            <a:gdLst/>
            <a:ahLst/>
            <a:cxnLst/>
            <a:rect l="l" t="t" r="r" b="b"/>
            <a:pathLst>
              <a:path w="6162281" h="5938899">
                <a:moveTo>
                  <a:pt x="6162281" y="0"/>
                </a:moveTo>
                <a:lnTo>
                  <a:pt x="0" y="0"/>
                </a:lnTo>
                <a:lnTo>
                  <a:pt x="0" y="5938899"/>
                </a:lnTo>
                <a:lnTo>
                  <a:pt x="6162281" y="5938899"/>
                </a:lnTo>
                <a:lnTo>
                  <a:pt x="6162281"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8" name="TextBox 8"/>
          <p:cNvSpPr txBox="1"/>
          <p:nvPr/>
        </p:nvSpPr>
        <p:spPr>
          <a:xfrm>
            <a:off x="2224379" y="4243702"/>
            <a:ext cx="14297581" cy="5078698"/>
          </a:xfrm>
          <a:prstGeom prst="rect">
            <a:avLst/>
          </a:prstGeom>
        </p:spPr>
        <p:txBody>
          <a:bodyPr lIns="0" tIns="0" rIns="0" bIns="0" rtlCol="0" anchor="t">
            <a:spAutoFit/>
          </a:bodyPr>
          <a:lstStyle/>
          <a:p>
            <a:pPr marL="771816" lvl="1" indent="-385908" algn="just">
              <a:lnSpc>
                <a:spcPts val="5004"/>
              </a:lnSpc>
              <a:spcBef>
                <a:spcPct val="0"/>
              </a:spcBef>
              <a:buFont typeface="Arial"/>
              <a:buChar char="•"/>
            </a:pPr>
            <a:r>
              <a:rPr lang="en-US" sz="3574" dirty="0">
                <a:solidFill>
                  <a:srgbClr val="000000"/>
                </a:solidFill>
                <a:latin typeface="つなぎゴシック"/>
              </a:rPr>
              <a:t>Can be described by the exponential decay model. The decay of a radioactive substance follows an exponential function that represents the decrease in the quantity of the substance over time. </a:t>
            </a:r>
          </a:p>
          <a:p>
            <a:pPr marL="771816" lvl="1" indent="-385908" algn="just">
              <a:lnSpc>
                <a:spcPts val="5004"/>
              </a:lnSpc>
              <a:spcBef>
                <a:spcPct val="0"/>
              </a:spcBef>
              <a:buFont typeface="Arial"/>
              <a:buChar char="•"/>
            </a:pPr>
            <a:r>
              <a:rPr lang="en-US" sz="3574" dirty="0">
                <a:solidFill>
                  <a:srgbClr val="000000"/>
                </a:solidFill>
                <a:latin typeface="つなぎゴシック"/>
              </a:rPr>
              <a:t>Radioactive substances are materials that contain unstable atomic nuclei, leading to the spontaneous emission of ionizing radiation. These substances are characterized by the presence of isotopes whose atomic nuclei undergo radioactive decay. </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5111" b="-15111"/>
            </a:stretch>
          </a:blipFill>
        </p:spPr>
      </p:sp>
      <p:sp>
        <p:nvSpPr>
          <p:cNvPr id="3" name="Freeform 3"/>
          <p:cNvSpPr/>
          <p:nvPr/>
        </p:nvSpPr>
        <p:spPr>
          <a:xfrm flipV="1">
            <a:off x="340514" y="8570114"/>
            <a:ext cx="1376371" cy="1376371"/>
          </a:xfrm>
          <a:custGeom>
            <a:avLst/>
            <a:gdLst/>
            <a:ahLst/>
            <a:cxnLst/>
            <a:rect l="l" t="t" r="r" b="b"/>
            <a:pathLst>
              <a:path w="1376371" h="1376371">
                <a:moveTo>
                  <a:pt x="0" y="1376372"/>
                </a:moveTo>
                <a:lnTo>
                  <a:pt x="1376372" y="1376372"/>
                </a:lnTo>
                <a:lnTo>
                  <a:pt x="1376372" y="0"/>
                </a:lnTo>
                <a:lnTo>
                  <a:pt x="0" y="0"/>
                </a:lnTo>
                <a:lnTo>
                  <a:pt x="0" y="1376372"/>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5743197" y="-2138434"/>
            <a:ext cx="11486393" cy="4795569"/>
          </a:xfrm>
          <a:custGeom>
            <a:avLst/>
            <a:gdLst/>
            <a:ahLst/>
            <a:cxnLst/>
            <a:rect l="l" t="t" r="r" b="b"/>
            <a:pathLst>
              <a:path w="11486393" h="4795569">
                <a:moveTo>
                  <a:pt x="0" y="0"/>
                </a:moveTo>
                <a:lnTo>
                  <a:pt x="11486394" y="0"/>
                </a:lnTo>
                <a:lnTo>
                  <a:pt x="11486394" y="4795569"/>
                </a:lnTo>
                <a:lnTo>
                  <a:pt x="0" y="479556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a:off x="11952248" y="8039962"/>
            <a:ext cx="7315200" cy="3813048"/>
          </a:xfrm>
          <a:custGeom>
            <a:avLst/>
            <a:gdLst/>
            <a:ahLst/>
            <a:cxnLst/>
            <a:rect l="l" t="t" r="r" b="b"/>
            <a:pathLst>
              <a:path w="7315200" h="3813048">
                <a:moveTo>
                  <a:pt x="0" y="0"/>
                </a:moveTo>
                <a:lnTo>
                  <a:pt x="7315200" y="0"/>
                </a:lnTo>
                <a:lnTo>
                  <a:pt x="7315200" y="3813048"/>
                </a:lnTo>
                <a:lnTo>
                  <a:pt x="0" y="381304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6" name="TextBox 6"/>
          <p:cNvSpPr txBox="1"/>
          <p:nvPr/>
        </p:nvSpPr>
        <p:spPr>
          <a:xfrm>
            <a:off x="6849605" y="2355688"/>
            <a:ext cx="14052577" cy="1127744"/>
          </a:xfrm>
          <a:prstGeom prst="rect">
            <a:avLst/>
          </a:prstGeom>
        </p:spPr>
        <p:txBody>
          <a:bodyPr lIns="0" tIns="0" rIns="0" bIns="0" rtlCol="0" anchor="t">
            <a:spAutoFit/>
          </a:bodyPr>
          <a:lstStyle/>
          <a:p>
            <a:pPr>
              <a:lnSpc>
                <a:spcPts val="9240"/>
              </a:lnSpc>
            </a:pPr>
            <a:r>
              <a:rPr lang="en-US" sz="6600" dirty="0">
                <a:solidFill>
                  <a:srgbClr val="000000"/>
                </a:solidFill>
                <a:latin typeface="Potta One"/>
              </a:rPr>
              <a:t>HALF-LIFE</a:t>
            </a:r>
          </a:p>
        </p:txBody>
      </p:sp>
      <p:sp>
        <p:nvSpPr>
          <p:cNvPr id="7" name="Freeform 7"/>
          <p:cNvSpPr/>
          <p:nvPr/>
        </p:nvSpPr>
        <p:spPr>
          <a:xfrm flipH="1">
            <a:off x="12528708" y="-2710099"/>
            <a:ext cx="6162281" cy="5938899"/>
          </a:xfrm>
          <a:custGeom>
            <a:avLst/>
            <a:gdLst/>
            <a:ahLst/>
            <a:cxnLst/>
            <a:rect l="l" t="t" r="r" b="b"/>
            <a:pathLst>
              <a:path w="6162281" h="5938899">
                <a:moveTo>
                  <a:pt x="6162281" y="0"/>
                </a:moveTo>
                <a:lnTo>
                  <a:pt x="0" y="0"/>
                </a:lnTo>
                <a:lnTo>
                  <a:pt x="0" y="5938899"/>
                </a:lnTo>
                <a:lnTo>
                  <a:pt x="6162281" y="5938899"/>
                </a:lnTo>
                <a:lnTo>
                  <a:pt x="6162281"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8" name="TextBox 8"/>
          <p:cNvSpPr txBox="1"/>
          <p:nvPr/>
        </p:nvSpPr>
        <p:spPr>
          <a:xfrm>
            <a:off x="1600200" y="4086417"/>
            <a:ext cx="14297581" cy="3128648"/>
          </a:xfrm>
          <a:prstGeom prst="rect">
            <a:avLst/>
          </a:prstGeom>
        </p:spPr>
        <p:txBody>
          <a:bodyPr lIns="0" tIns="0" rIns="0" bIns="0" rtlCol="0" anchor="t">
            <a:spAutoFit/>
          </a:bodyPr>
          <a:lstStyle/>
          <a:p>
            <a:pPr marL="771816" lvl="1" indent="-385908" algn="just">
              <a:lnSpc>
                <a:spcPts val="5004"/>
              </a:lnSpc>
              <a:spcBef>
                <a:spcPct val="0"/>
              </a:spcBef>
              <a:buFont typeface="Arial"/>
              <a:buChar char="•"/>
            </a:pPr>
            <a:r>
              <a:rPr lang="en-US" sz="3574" dirty="0">
                <a:solidFill>
                  <a:srgbClr val="000000"/>
                </a:solidFill>
                <a:latin typeface="つなぎゴシック"/>
              </a:rPr>
              <a:t>A term commonly used in the context of radioactive decay and refers to the time it takes for half of a substance to undergo decay or transformation. This concept is particularly significant for radioactive isotopes, where the decay process follows an exponential decay model.</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5111" b="-15111"/>
            </a:stretch>
          </a:blipFill>
        </p:spPr>
      </p:sp>
      <p:sp>
        <p:nvSpPr>
          <p:cNvPr id="3" name="Freeform 3"/>
          <p:cNvSpPr/>
          <p:nvPr/>
        </p:nvSpPr>
        <p:spPr>
          <a:xfrm flipH="1" flipV="1">
            <a:off x="16571114" y="8570114"/>
            <a:ext cx="1376371" cy="1376371"/>
          </a:xfrm>
          <a:custGeom>
            <a:avLst/>
            <a:gdLst/>
            <a:ahLst/>
            <a:cxnLst/>
            <a:rect l="l" t="t" r="r" b="b"/>
            <a:pathLst>
              <a:path w="1376371" h="1376371">
                <a:moveTo>
                  <a:pt x="1376372" y="1376372"/>
                </a:moveTo>
                <a:lnTo>
                  <a:pt x="0" y="1376372"/>
                </a:lnTo>
                <a:lnTo>
                  <a:pt x="0" y="0"/>
                </a:lnTo>
                <a:lnTo>
                  <a:pt x="1376372" y="0"/>
                </a:lnTo>
                <a:lnTo>
                  <a:pt x="1376372" y="1376372"/>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2699038" y="-2397785"/>
            <a:ext cx="11486393" cy="4795569"/>
          </a:xfrm>
          <a:custGeom>
            <a:avLst/>
            <a:gdLst/>
            <a:ahLst/>
            <a:cxnLst/>
            <a:rect l="l" t="t" r="r" b="b"/>
            <a:pathLst>
              <a:path w="11486393" h="4795569">
                <a:moveTo>
                  <a:pt x="0" y="0"/>
                </a:moveTo>
                <a:lnTo>
                  <a:pt x="11486393" y="0"/>
                </a:lnTo>
                <a:lnTo>
                  <a:pt x="11486393" y="4795570"/>
                </a:lnTo>
                <a:lnTo>
                  <a:pt x="0" y="479557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flipH="1">
            <a:off x="-1557185" y="7742506"/>
            <a:ext cx="7315200" cy="3813048"/>
          </a:xfrm>
          <a:custGeom>
            <a:avLst/>
            <a:gdLst/>
            <a:ahLst/>
            <a:cxnLst/>
            <a:rect l="l" t="t" r="r" b="b"/>
            <a:pathLst>
              <a:path w="7315200" h="3813048">
                <a:moveTo>
                  <a:pt x="7315200" y="0"/>
                </a:moveTo>
                <a:lnTo>
                  <a:pt x="0" y="0"/>
                </a:lnTo>
                <a:lnTo>
                  <a:pt x="0" y="3813048"/>
                </a:lnTo>
                <a:lnTo>
                  <a:pt x="7315200" y="3813048"/>
                </a:lnTo>
                <a:lnTo>
                  <a:pt x="731520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6" name="Freeform 6"/>
          <p:cNvSpPr/>
          <p:nvPr/>
        </p:nvSpPr>
        <p:spPr>
          <a:xfrm>
            <a:off x="-2910033" y="-3962521"/>
            <a:ext cx="5820066" cy="5449037"/>
          </a:xfrm>
          <a:custGeom>
            <a:avLst/>
            <a:gdLst/>
            <a:ahLst/>
            <a:cxnLst/>
            <a:rect l="l" t="t" r="r" b="b"/>
            <a:pathLst>
              <a:path w="5820066" h="5449037">
                <a:moveTo>
                  <a:pt x="0" y="0"/>
                </a:moveTo>
                <a:lnTo>
                  <a:pt x="5820066" y="0"/>
                </a:lnTo>
                <a:lnTo>
                  <a:pt x="5820066" y="5449036"/>
                </a:lnTo>
                <a:lnTo>
                  <a:pt x="0" y="5449036"/>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7" name="Freeform 7"/>
          <p:cNvSpPr/>
          <p:nvPr/>
        </p:nvSpPr>
        <p:spPr>
          <a:xfrm>
            <a:off x="7557963" y="3779909"/>
            <a:ext cx="511307" cy="511307"/>
          </a:xfrm>
          <a:custGeom>
            <a:avLst/>
            <a:gdLst/>
            <a:ahLst/>
            <a:cxnLst/>
            <a:rect l="l" t="t" r="r" b="b"/>
            <a:pathLst>
              <a:path w="511307" h="511307">
                <a:moveTo>
                  <a:pt x="0" y="0"/>
                </a:moveTo>
                <a:lnTo>
                  <a:pt x="511308" y="0"/>
                </a:lnTo>
                <a:lnTo>
                  <a:pt x="511308" y="511308"/>
                </a:lnTo>
                <a:lnTo>
                  <a:pt x="0" y="511308"/>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8" name="Freeform 8"/>
          <p:cNvSpPr/>
          <p:nvPr/>
        </p:nvSpPr>
        <p:spPr>
          <a:xfrm>
            <a:off x="7557963" y="6991703"/>
            <a:ext cx="511307" cy="511307"/>
          </a:xfrm>
          <a:custGeom>
            <a:avLst/>
            <a:gdLst/>
            <a:ahLst/>
            <a:cxnLst/>
            <a:rect l="l" t="t" r="r" b="b"/>
            <a:pathLst>
              <a:path w="511307" h="511307">
                <a:moveTo>
                  <a:pt x="0" y="0"/>
                </a:moveTo>
                <a:lnTo>
                  <a:pt x="511308" y="0"/>
                </a:lnTo>
                <a:lnTo>
                  <a:pt x="511308" y="511308"/>
                </a:lnTo>
                <a:lnTo>
                  <a:pt x="0" y="511308"/>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9" name="Freeform 9"/>
          <p:cNvSpPr/>
          <p:nvPr/>
        </p:nvSpPr>
        <p:spPr>
          <a:xfrm>
            <a:off x="7557963" y="5454849"/>
            <a:ext cx="511307" cy="511307"/>
          </a:xfrm>
          <a:custGeom>
            <a:avLst/>
            <a:gdLst/>
            <a:ahLst/>
            <a:cxnLst/>
            <a:rect l="l" t="t" r="r" b="b"/>
            <a:pathLst>
              <a:path w="511307" h="511307">
                <a:moveTo>
                  <a:pt x="0" y="0"/>
                </a:moveTo>
                <a:lnTo>
                  <a:pt x="511308" y="0"/>
                </a:lnTo>
                <a:lnTo>
                  <a:pt x="511308" y="511307"/>
                </a:lnTo>
                <a:lnTo>
                  <a:pt x="0" y="511307"/>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0" name="Freeform 10"/>
          <p:cNvSpPr/>
          <p:nvPr/>
        </p:nvSpPr>
        <p:spPr>
          <a:xfrm rot="1533701">
            <a:off x="14041170" y="1350582"/>
            <a:ext cx="2116526" cy="2753205"/>
          </a:xfrm>
          <a:custGeom>
            <a:avLst/>
            <a:gdLst/>
            <a:ahLst/>
            <a:cxnLst/>
            <a:rect l="l" t="t" r="r" b="b"/>
            <a:pathLst>
              <a:path w="2116526" h="2753205">
                <a:moveTo>
                  <a:pt x="0" y="0"/>
                </a:moveTo>
                <a:lnTo>
                  <a:pt x="2116526" y="0"/>
                </a:lnTo>
                <a:lnTo>
                  <a:pt x="2116526" y="2753205"/>
                </a:lnTo>
                <a:lnTo>
                  <a:pt x="0" y="2753205"/>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11" name="Freeform 11"/>
          <p:cNvSpPr/>
          <p:nvPr/>
        </p:nvSpPr>
        <p:spPr>
          <a:xfrm>
            <a:off x="2620056" y="3404840"/>
            <a:ext cx="4611325" cy="4611325"/>
          </a:xfrm>
          <a:custGeom>
            <a:avLst/>
            <a:gdLst/>
            <a:ahLst/>
            <a:cxnLst/>
            <a:rect l="l" t="t" r="r" b="b"/>
            <a:pathLst>
              <a:path w="4611325" h="4611325">
                <a:moveTo>
                  <a:pt x="0" y="0"/>
                </a:moveTo>
                <a:lnTo>
                  <a:pt x="4611325" y="0"/>
                </a:lnTo>
                <a:lnTo>
                  <a:pt x="4611325" y="4611325"/>
                </a:lnTo>
                <a:lnTo>
                  <a:pt x="0" y="4611325"/>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12" name="TextBox 12"/>
          <p:cNvSpPr txBox="1"/>
          <p:nvPr/>
        </p:nvSpPr>
        <p:spPr>
          <a:xfrm>
            <a:off x="1726340" y="1395665"/>
            <a:ext cx="15283099" cy="1309356"/>
          </a:xfrm>
          <a:prstGeom prst="rect">
            <a:avLst/>
          </a:prstGeom>
        </p:spPr>
        <p:txBody>
          <a:bodyPr lIns="0" tIns="0" rIns="0" bIns="0" rtlCol="0" anchor="t">
            <a:spAutoFit/>
          </a:bodyPr>
          <a:lstStyle/>
          <a:p>
            <a:pPr algn="ctr">
              <a:lnSpc>
                <a:spcPts val="10780"/>
              </a:lnSpc>
            </a:pPr>
            <a:r>
              <a:rPr lang="en-US" sz="7700">
                <a:solidFill>
                  <a:srgbClr val="000000"/>
                </a:solidFill>
                <a:latin typeface="Potta One"/>
              </a:rPr>
              <a:t>RADIOACTIVE SUBSTANCES</a:t>
            </a:r>
          </a:p>
        </p:txBody>
      </p:sp>
      <p:sp>
        <p:nvSpPr>
          <p:cNvPr id="13" name="TextBox 13"/>
          <p:cNvSpPr txBox="1"/>
          <p:nvPr/>
        </p:nvSpPr>
        <p:spPr>
          <a:xfrm>
            <a:off x="8577101" y="3407332"/>
            <a:ext cx="5195321" cy="1018337"/>
          </a:xfrm>
          <a:prstGeom prst="rect">
            <a:avLst/>
          </a:prstGeom>
        </p:spPr>
        <p:txBody>
          <a:bodyPr lIns="0" tIns="0" rIns="0" bIns="0" rtlCol="0" anchor="t">
            <a:spAutoFit/>
          </a:bodyPr>
          <a:lstStyle/>
          <a:p>
            <a:pPr algn="just">
              <a:lnSpc>
                <a:spcPts val="8685"/>
              </a:lnSpc>
            </a:pPr>
            <a:r>
              <a:rPr lang="en-US" sz="5169" dirty="0">
                <a:solidFill>
                  <a:srgbClr val="000000"/>
                </a:solidFill>
                <a:latin typeface="つなぎゴシック"/>
              </a:rPr>
              <a:t>(Ra) Radium-226</a:t>
            </a:r>
          </a:p>
        </p:txBody>
      </p:sp>
      <p:sp>
        <p:nvSpPr>
          <p:cNvPr id="14" name="TextBox 14"/>
          <p:cNvSpPr txBox="1"/>
          <p:nvPr/>
        </p:nvSpPr>
        <p:spPr>
          <a:xfrm>
            <a:off x="8577101" y="6484764"/>
            <a:ext cx="6173429" cy="1018246"/>
          </a:xfrm>
          <a:prstGeom prst="rect">
            <a:avLst/>
          </a:prstGeom>
        </p:spPr>
        <p:txBody>
          <a:bodyPr lIns="0" tIns="0" rIns="0" bIns="0" rtlCol="0" anchor="t">
            <a:spAutoFit/>
          </a:bodyPr>
          <a:lstStyle/>
          <a:p>
            <a:pPr algn="just">
              <a:lnSpc>
                <a:spcPts val="8688"/>
              </a:lnSpc>
            </a:pPr>
            <a:r>
              <a:rPr lang="en-US" sz="5171" dirty="0">
                <a:solidFill>
                  <a:srgbClr val="000000"/>
                </a:solidFill>
                <a:latin typeface="つなぎゴシック"/>
              </a:rPr>
              <a:t>(Ra) Californium-251</a:t>
            </a:r>
          </a:p>
        </p:txBody>
      </p:sp>
      <p:sp>
        <p:nvSpPr>
          <p:cNvPr id="15" name="TextBox 15"/>
          <p:cNvSpPr txBox="1"/>
          <p:nvPr/>
        </p:nvSpPr>
        <p:spPr>
          <a:xfrm>
            <a:off x="8577101" y="4946048"/>
            <a:ext cx="6173429" cy="1018337"/>
          </a:xfrm>
          <a:prstGeom prst="rect">
            <a:avLst/>
          </a:prstGeom>
        </p:spPr>
        <p:txBody>
          <a:bodyPr lIns="0" tIns="0" rIns="0" bIns="0" rtlCol="0" anchor="t">
            <a:spAutoFit/>
          </a:bodyPr>
          <a:lstStyle/>
          <a:p>
            <a:pPr algn="just">
              <a:lnSpc>
                <a:spcPts val="8685"/>
              </a:lnSpc>
            </a:pPr>
            <a:r>
              <a:rPr lang="en-US" sz="5169" dirty="0">
                <a:solidFill>
                  <a:srgbClr val="000000"/>
                </a:solidFill>
                <a:latin typeface="つなぎゴシック"/>
              </a:rPr>
              <a:t>(Am) Am</a:t>
            </a:r>
            <a:r>
              <a:rPr lang="en-GB" sz="5169" dirty="0">
                <a:solidFill>
                  <a:srgbClr val="000000"/>
                </a:solidFill>
                <a:latin typeface="つなぎゴシック"/>
              </a:rPr>
              <a:t>e</a:t>
            </a:r>
            <a:r>
              <a:rPr lang="en-US" sz="5169" dirty="0">
                <a:solidFill>
                  <a:srgbClr val="000000"/>
                </a:solidFill>
                <a:latin typeface="つなぎゴシック"/>
              </a:rPr>
              <a:t>ricium-241</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EBEBEB"/>
        </a:solidFill>
        <a:effectLst/>
      </p:bgPr>
    </p:bg>
    <p:spTree>
      <p:nvGrpSpPr>
        <p:cNvPr id="1" name=""/>
        <p:cNvGrpSpPr/>
        <p:nvPr/>
      </p:nvGrpSpPr>
      <p:grpSpPr>
        <a:xfrm>
          <a:off x="0" y="0"/>
          <a:ext cx="0" cy="0"/>
          <a:chOff x="0" y="0"/>
          <a:chExt cx="0" cy="0"/>
        </a:xfrm>
      </p:grpSpPr>
      <p:sp>
        <p:nvSpPr>
          <p:cNvPr id="2" name="Freeform 2"/>
          <p:cNvSpPr/>
          <p:nvPr/>
        </p:nvSpPr>
        <p:spPr>
          <a:xfrm flipH="1" flipV="1">
            <a:off x="16571114" y="8570114"/>
            <a:ext cx="1376371" cy="1376371"/>
          </a:xfrm>
          <a:custGeom>
            <a:avLst/>
            <a:gdLst/>
            <a:ahLst/>
            <a:cxnLst/>
            <a:rect l="l" t="t" r="r" b="b"/>
            <a:pathLst>
              <a:path w="1376371" h="1376371">
                <a:moveTo>
                  <a:pt x="1376372" y="1376372"/>
                </a:moveTo>
                <a:lnTo>
                  <a:pt x="0" y="1376372"/>
                </a:lnTo>
                <a:lnTo>
                  <a:pt x="0" y="0"/>
                </a:lnTo>
                <a:lnTo>
                  <a:pt x="1376372" y="0"/>
                </a:lnTo>
                <a:lnTo>
                  <a:pt x="1376372" y="1376372"/>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2699038" y="-2397785"/>
            <a:ext cx="11486393" cy="4795569"/>
          </a:xfrm>
          <a:custGeom>
            <a:avLst/>
            <a:gdLst/>
            <a:ahLst/>
            <a:cxnLst/>
            <a:rect l="l" t="t" r="r" b="b"/>
            <a:pathLst>
              <a:path w="11486393" h="4795569">
                <a:moveTo>
                  <a:pt x="0" y="0"/>
                </a:moveTo>
                <a:lnTo>
                  <a:pt x="11486393" y="0"/>
                </a:lnTo>
                <a:lnTo>
                  <a:pt x="11486393" y="4795570"/>
                </a:lnTo>
                <a:lnTo>
                  <a:pt x="0" y="479557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flipH="1">
            <a:off x="-2155149" y="8039962"/>
            <a:ext cx="7315200" cy="3813048"/>
          </a:xfrm>
          <a:custGeom>
            <a:avLst/>
            <a:gdLst/>
            <a:ahLst/>
            <a:cxnLst/>
            <a:rect l="l" t="t" r="r" b="b"/>
            <a:pathLst>
              <a:path w="7315200" h="3813048">
                <a:moveTo>
                  <a:pt x="7315200" y="0"/>
                </a:moveTo>
                <a:lnTo>
                  <a:pt x="0" y="0"/>
                </a:lnTo>
                <a:lnTo>
                  <a:pt x="0" y="3813048"/>
                </a:lnTo>
                <a:lnTo>
                  <a:pt x="7315200" y="3813048"/>
                </a:lnTo>
                <a:lnTo>
                  <a:pt x="731520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a:off x="-2910033" y="-3962521"/>
            <a:ext cx="5820066" cy="5449037"/>
          </a:xfrm>
          <a:custGeom>
            <a:avLst/>
            <a:gdLst/>
            <a:ahLst/>
            <a:cxnLst/>
            <a:rect l="l" t="t" r="r" b="b"/>
            <a:pathLst>
              <a:path w="5820066" h="5449037">
                <a:moveTo>
                  <a:pt x="0" y="0"/>
                </a:moveTo>
                <a:lnTo>
                  <a:pt x="5820066" y="0"/>
                </a:lnTo>
                <a:lnTo>
                  <a:pt x="5820066" y="5449036"/>
                </a:lnTo>
                <a:lnTo>
                  <a:pt x="0" y="544903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6" name="Freeform 6"/>
          <p:cNvSpPr/>
          <p:nvPr/>
        </p:nvSpPr>
        <p:spPr>
          <a:xfrm>
            <a:off x="3169871" y="2523490"/>
            <a:ext cx="1364404" cy="1774835"/>
          </a:xfrm>
          <a:custGeom>
            <a:avLst/>
            <a:gdLst/>
            <a:ahLst/>
            <a:cxnLst/>
            <a:rect l="l" t="t" r="r" b="b"/>
            <a:pathLst>
              <a:path w="1364404" h="1774835">
                <a:moveTo>
                  <a:pt x="0" y="0"/>
                </a:moveTo>
                <a:lnTo>
                  <a:pt x="1364404" y="0"/>
                </a:lnTo>
                <a:lnTo>
                  <a:pt x="1364404" y="1774835"/>
                </a:lnTo>
                <a:lnTo>
                  <a:pt x="0" y="177483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7" name="Freeform 7"/>
          <p:cNvSpPr/>
          <p:nvPr/>
        </p:nvSpPr>
        <p:spPr>
          <a:xfrm>
            <a:off x="13463777" y="2289085"/>
            <a:ext cx="2112210" cy="2009240"/>
          </a:xfrm>
          <a:custGeom>
            <a:avLst/>
            <a:gdLst/>
            <a:ahLst/>
            <a:cxnLst/>
            <a:rect l="l" t="t" r="r" b="b"/>
            <a:pathLst>
              <a:path w="2112210" h="2009240">
                <a:moveTo>
                  <a:pt x="0" y="0"/>
                </a:moveTo>
                <a:lnTo>
                  <a:pt x="2112210" y="0"/>
                </a:lnTo>
                <a:lnTo>
                  <a:pt x="2112210" y="2009240"/>
                </a:lnTo>
                <a:lnTo>
                  <a:pt x="0" y="200924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8" name="TextBox 8"/>
          <p:cNvSpPr txBox="1"/>
          <p:nvPr/>
        </p:nvSpPr>
        <p:spPr>
          <a:xfrm>
            <a:off x="1502451" y="885825"/>
            <a:ext cx="15283099" cy="1309356"/>
          </a:xfrm>
          <a:prstGeom prst="rect">
            <a:avLst/>
          </a:prstGeom>
        </p:spPr>
        <p:txBody>
          <a:bodyPr lIns="0" tIns="0" rIns="0" bIns="0" rtlCol="0" anchor="t">
            <a:spAutoFit/>
          </a:bodyPr>
          <a:lstStyle/>
          <a:p>
            <a:pPr algn="ctr">
              <a:lnSpc>
                <a:spcPts val="10780"/>
              </a:lnSpc>
            </a:pPr>
            <a:r>
              <a:rPr lang="en-US" sz="7700">
                <a:solidFill>
                  <a:srgbClr val="000000"/>
                </a:solidFill>
                <a:latin typeface="Potta One"/>
              </a:rPr>
              <a:t>RADIOACTIVE SUBSTANCES</a:t>
            </a:r>
          </a:p>
        </p:txBody>
      </p:sp>
      <p:sp>
        <p:nvSpPr>
          <p:cNvPr id="9" name="TextBox 9"/>
          <p:cNvSpPr txBox="1"/>
          <p:nvPr/>
        </p:nvSpPr>
        <p:spPr>
          <a:xfrm>
            <a:off x="5632787" y="2173923"/>
            <a:ext cx="7022425" cy="1156792"/>
          </a:xfrm>
          <a:prstGeom prst="rect">
            <a:avLst/>
          </a:prstGeom>
        </p:spPr>
        <p:txBody>
          <a:bodyPr lIns="0" tIns="0" rIns="0" bIns="0" rtlCol="0" anchor="t">
            <a:spAutoFit/>
          </a:bodyPr>
          <a:lstStyle/>
          <a:p>
            <a:pPr algn="ctr">
              <a:lnSpc>
                <a:spcPts val="9800"/>
              </a:lnSpc>
              <a:spcBef>
                <a:spcPct val="0"/>
              </a:spcBef>
            </a:pPr>
            <a:r>
              <a:rPr lang="en-US" sz="7000" dirty="0">
                <a:solidFill>
                  <a:srgbClr val="000000"/>
                </a:solidFill>
                <a:latin typeface="つなぎゴシック"/>
              </a:rPr>
              <a:t>(RA) </a:t>
            </a:r>
            <a:r>
              <a:rPr lang="en-US" sz="6600" dirty="0">
                <a:solidFill>
                  <a:srgbClr val="000000"/>
                </a:solidFill>
                <a:latin typeface="つなぎゴシック"/>
              </a:rPr>
              <a:t>RADIUM-226</a:t>
            </a:r>
            <a:endParaRPr lang="en-US" sz="7000" dirty="0">
              <a:solidFill>
                <a:srgbClr val="000000"/>
              </a:solidFill>
              <a:latin typeface="つなぎゴシック"/>
            </a:endParaRPr>
          </a:p>
        </p:txBody>
      </p:sp>
      <p:sp>
        <p:nvSpPr>
          <p:cNvPr id="10" name="TextBox 10"/>
          <p:cNvSpPr txBox="1"/>
          <p:nvPr/>
        </p:nvSpPr>
        <p:spPr>
          <a:xfrm>
            <a:off x="7181314" y="3424858"/>
            <a:ext cx="3925372" cy="569195"/>
          </a:xfrm>
          <a:prstGeom prst="rect">
            <a:avLst/>
          </a:prstGeom>
        </p:spPr>
        <p:txBody>
          <a:bodyPr lIns="0" tIns="0" rIns="0" bIns="0" rtlCol="0" anchor="t">
            <a:spAutoFit/>
          </a:bodyPr>
          <a:lstStyle/>
          <a:p>
            <a:pPr algn="ctr">
              <a:lnSpc>
                <a:spcPts val="4900"/>
              </a:lnSpc>
              <a:spcBef>
                <a:spcPct val="0"/>
              </a:spcBef>
            </a:pPr>
            <a:r>
              <a:rPr lang="en-US" sz="3200" dirty="0">
                <a:solidFill>
                  <a:srgbClr val="000000"/>
                </a:solidFill>
                <a:latin typeface="つなぎゴシック"/>
              </a:rPr>
              <a:t>Half-life: </a:t>
            </a:r>
            <a:r>
              <a:rPr lang="en-US" sz="3200" dirty="0">
                <a:solidFill>
                  <a:srgbClr val="FF3131"/>
                </a:solidFill>
                <a:latin typeface="つなぎゴシック"/>
              </a:rPr>
              <a:t>1600 years</a:t>
            </a:r>
          </a:p>
        </p:txBody>
      </p:sp>
      <p:sp>
        <p:nvSpPr>
          <p:cNvPr id="11" name="TextBox 11"/>
          <p:cNvSpPr txBox="1"/>
          <p:nvPr/>
        </p:nvSpPr>
        <p:spPr>
          <a:xfrm>
            <a:off x="1716886" y="3689970"/>
            <a:ext cx="14551931" cy="5143757"/>
          </a:xfrm>
          <a:prstGeom prst="rect">
            <a:avLst/>
          </a:prstGeom>
        </p:spPr>
        <p:txBody>
          <a:bodyPr lIns="0" tIns="0" rIns="0" bIns="0" rtlCol="0" anchor="t">
            <a:spAutoFit/>
          </a:bodyPr>
          <a:lstStyle/>
          <a:p>
            <a:pPr>
              <a:lnSpc>
                <a:spcPts val="4518"/>
              </a:lnSpc>
              <a:spcBef>
                <a:spcPct val="0"/>
              </a:spcBef>
            </a:pPr>
            <a:r>
              <a:rPr lang="en-US" sz="3227" dirty="0">
                <a:solidFill>
                  <a:srgbClr val="000000"/>
                </a:solidFill>
                <a:latin typeface="つなぎゴシック"/>
              </a:rPr>
              <a:t>Uses:</a:t>
            </a:r>
          </a:p>
          <a:p>
            <a:pPr marL="696846" lvl="1" indent="-348423">
              <a:lnSpc>
                <a:spcPts val="4518"/>
              </a:lnSpc>
              <a:buFont typeface="Arial"/>
              <a:buChar char="•"/>
            </a:pPr>
            <a:r>
              <a:rPr lang="en-US" sz="3227" dirty="0">
                <a:solidFill>
                  <a:srgbClr val="000000"/>
                </a:solidFill>
                <a:latin typeface="つなぎゴシック"/>
              </a:rPr>
              <a:t>Used in luminous paint (in the form of radium bromide).</a:t>
            </a:r>
          </a:p>
          <a:p>
            <a:pPr marL="696846" lvl="1" indent="-348423">
              <a:lnSpc>
                <a:spcPts val="4518"/>
              </a:lnSpc>
              <a:spcBef>
                <a:spcPct val="0"/>
              </a:spcBef>
              <a:buFont typeface="Arial"/>
              <a:buChar char="•"/>
            </a:pPr>
            <a:r>
              <a:rPr lang="en-US" sz="3227" dirty="0">
                <a:solidFill>
                  <a:srgbClr val="000000"/>
                </a:solidFill>
                <a:latin typeface="つなぎゴシック"/>
              </a:rPr>
              <a:t>Used in medicine to produce radon gas, used for cancer treatment.</a:t>
            </a:r>
          </a:p>
          <a:p>
            <a:pPr marL="696846" lvl="1" indent="-348423">
              <a:lnSpc>
                <a:spcPts val="4518"/>
              </a:lnSpc>
              <a:spcBef>
                <a:spcPct val="0"/>
              </a:spcBef>
              <a:buFont typeface="Arial"/>
              <a:buChar char="•"/>
            </a:pPr>
            <a:r>
              <a:rPr lang="en-US" sz="3227" dirty="0">
                <a:solidFill>
                  <a:srgbClr val="000000"/>
                </a:solidFill>
                <a:latin typeface="つなぎゴシック"/>
              </a:rPr>
              <a:t>At the beginning of the 19th century radium was used as additive in products like toothpaste, hair creams and even food items.</a:t>
            </a:r>
          </a:p>
          <a:p>
            <a:pPr marL="696846" lvl="1" indent="-348423">
              <a:lnSpc>
                <a:spcPts val="4518"/>
              </a:lnSpc>
              <a:spcBef>
                <a:spcPct val="0"/>
              </a:spcBef>
              <a:buFont typeface="Arial"/>
              <a:buChar char="•"/>
            </a:pPr>
            <a:r>
              <a:rPr lang="en-US" sz="3227" dirty="0">
                <a:solidFill>
                  <a:srgbClr val="000000"/>
                </a:solidFill>
                <a:latin typeface="つなぎゴシック"/>
              </a:rPr>
              <a:t>Used to produce radon, a radioactive gas used to treat some types of cancer</a:t>
            </a:r>
          </a:p>
          <a:p>
            <a:pPr marL="696846" lvl="1" indent="-348423">
              <a:lnSpc>
                <a:spcPts val="4518"/>
              </a:lnSpc>
              <a:spcBef>
                <a:spcPct val="0"/>
              </a:spcBef>
              <a:buFont typeface="Arial"/>
              <a:buChar char="•"/>
            </a:pPr>
            <a:r>
              <a:rPr lang="en-US" sz="3227" dirty="0">
                <a:solidFill>
                  <a:srgbClr val="000000"/>
                </a:solidFill>
                <a:latin typeface="つなぎゴシック"/>
              </a:rPr>
              <a:t>Radium-226 was also mixed with fluorescent zinc sulfide to make a luminous paint. This luminous material was used to paint timepieces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EBEBEB"/>
        </a:solidFill>
        <a:effectLst/>
      </p:bgPr>
    </p:bg>
    <p:spTree>
      <p:nvGrpSpPr>
        <p:cNvPr id="1" name=""/>
        <p:cNvGrpSpPr/>
        <p:nvPr/>
      </p:nvGrpSpPr>
      <p:grpSpPr>
        <a:xfrm>
          <a:off x="0" y="0"/>
          <a:ext cx="0" cy="0"/>
          <a:chOff x="0" y="0"/>
          <a:chExt cx="0" cy="0"/>
        </a:xfrm>
      </p:grpSpPr>
      <p:sp>
        <p:nvSpPr>
          <p:cNvPr id="2" name="Freeform 2"/>
          <p:cNvSpPr/>
          <p:nvPr/>
        </p:nvSpPr>
        <p:spPr>
          <a:xfrm flipH="1" flipV="1">
            <a:off x="16571114" y="8570114"/>
            <a:ext cx="1376371" cy="1376371"/>
          </a:xfrm>
          <a:custGeom>
            <a:avLst/>
            <a:gdLst/>
            <a:ahLst/>
            <a:cxnLst/>
            <a:rect l="l" t="t" r="r" b="b"/>
            <a:pathLst>
              <a:path w="1376371" h="1376371">
                <a:moveTo>
                  <a:pt x="1376372" y="1376372"/>
                </a:moveTo>
                <a:lnTo>
                  <a:pt x="0" y="1376372"/>
                </a:lnTo>
                <a:lnTo>
                  <a:pt x="0" y="0"/>
                </a:lnTo>
                <a:lnTo>
                  <a:pt x="1376372" y="0"/>
                </a:lnTo>
                <a:lnTo>
                  <a:pt x="1376372" y="1376372"/>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2699038" y="-2397785"/>
            <a:ext cx="11486393" cy="4795569"/>
          </a:xfrm>
          <a:custGeom>
            <a:avLst/>
            <a:gdLst/>
            <a:ahLst/>
            <a:cxnLst/>
            <a:rect l="l" t="t" r="r" b="b"/>
            <a:pathLst>
              <a:path w="11486393" h="4795569">
                <a:moveTo>
                  <a:pt x="0" y="0"/>
                </a:moveTo>
                <a:lnTo>
                  <a:pt x="11486393" y="0"/>
                </a:lnTo>
                <a:lnTo>
                  <a:pt x="11486393" y="4795570"/>
                </a:lnTo>
                <a:lnTo>
                  <a:pt x="0" y="479557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flipH="1">
            <a:off x="-1682576" y="8570114"/>
            <a:ext cx="7315200" cy="3813048"/>
          </a:xfrm>
          <a:custGeom>
            <a:avLst/>
            <a:gdLst/>
            <a:ahLst/>
            <a:cxnLst/>
            <a:rect l="l" t="t" r="r" b="b"/>
            <a:pathLst>
              <a:path w="7315200" h="3813048">
                <a:moveTo>
                  <a:pt x="7315200" y="0"/>
                </a:moveTo>
                <a:lnTo>
                  <a:pt x="0" y="0"/>
                </a:lnTo>
                <a:lnTo>
                  <a:pt x="0" y="3813048"/>
                </a:lnTo>
                <a:lnTo>
                  <a:pt x="7315200" y="3813048"/>
                </a:lnTo>
                <a:lnTo>
                  <a:pt x="731520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a:off x="-2910033" y="-3962521"/>
            <a:ext cx="5820066" cy="5449037"/>
          </a:xfrm>
          <a:custGeom>
            <a:avLst/>
            <a:gdLst/>
            <a:ahLst/>
            <a:cxnLst/>
            <a:rect l="l" t="t" r="r" b="b"/>
            <a:pathLst>
              <a:path w="5820066" h="5449037">
                <a:moveTo>
                  <a:pt x="0" y="0"/>
                </a:moveTo>
                <a:lnTo>
                  <a:pt x="5820066" y="0"/>
                </a:lnTo>
                <a:lnTo>
                  <a:pt x="5820066" y="5449036"/>
                </a:lnTo>
                <a:lnTo>
                  <a:pt x="0" y="544903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6" name="Freeform 6"/>
          <p:cNvSpPr/>
          <p:nvPr/>
        </p:nvSpPr>
        <p:spPr>
          <a:xfrm>
            <a:off x="3169871" y="2523490"/>
            <a:ext cx="1364404" cy="1774835"/>
          </a:xfrm>
          <a:custGeom>
            <a:avLst/>
            <a:gdLst/>
            <a:ahLst/>
            <a:cxnLst/>
            <a:rect l="l" t="t" r="r" b="b"/>
            <a:pathLst>
              <a:path w="1364404" h="1774835">
                <a:moveTo>
                  <a:pt x="0" y="0"/>
                </a:moveTo>
                <a:lnTo>
                  <a:pt x="1364404" y="0"/>
                </a:lnTo>
                <a:lnTo>
                  <a:pt x="1364404" y="1774835"/>
                </a:lnTo>
                <a:lnTo>
                  <a:pt x="0" y="177483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7" name="Freeform 7"/>
          <p:cNvSpPr/>
          <p:nvPr/>
        </p:nvSpPr>
        <p:spPr>
          <a:xfrm>
            <a:off x="13463777" y="2289085"/>
            <a:ext cx="2112210" cy="2009240"/>
          </a:xfrm>
          <a:custGeom>
            <a:avLst/>
            <a:gdLst/>
            <a:ahLst/>
            <a:cxnLst/>
            <a:rect l="l" t="t" r="r" b="b"/>
            <a:pathLst>
              <a:path w="2112210" h="2009240">
                <a:moveTo>
                  <a:pt x="0" y="0"/>
                </a:moveTo>
                <a:lnTo>
                  <a:pt x="2112210" y="0"/>
                </a:lnTo>
                <a:lnTo>
                  <a:pt x="2112210" y="2009240"/>
                </a:lnTo>
                <a:lnTo>
                  <a:pt x="0" y="200924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8" name="TextBox 8"/>
          <p:cNvSpPr txBox="1"/>
          <p:nvPr/>
        </p:nvSpPr>
        <p:spPr>
          <a:xfrm>
            <a:off x="1502451" y="885825"/>
            <a:ext cx="15283099" cy="1309356"/>
          </a:xfrm>
          <a:prstGeom prst="rect">
            <a:avLst/>
          </a:prstGeom>
        </p:spPr>
        <p:txBody>
          <a:bodyPr lIns="0" tIns="0" rIns="0" bIns="0" rtlCol="0" anchor="t">
            <a:spAutoFit/>
          </a:bodyPr>
          <a:lstStyle/>
          <a:p>
            <a:pPr algn="ctr">
              <a:lnSpc>
                <a:spcPts val="10780"/>
              </a:lnSpc>
            </a:pPr>
            <a:r>
              <a:rPr lang="en-US" sz="7700">
                <a:solidFill>
                  <a:srgbClr val="000000"/>
                </a:solidFill>
                <a:latin typeface="Potta One"/>
              </a:rPr>
              <a:t>RADIOACTIVE SUBSTANCES</a:t>
            </a:r>
          </a:p>
        </p:txBody>
      </p:sp>
      <p:sp>
        <p:nvSpPr>
          <p:cNvPr id="9" name="TextBox 9"/>
          <p:cNvSpPr txBox="1"/>
          <p:nvPr/>
        </p:nvSpPr>
        <p:spPr>
          <a:xfrm>
            <a:off x="5632624" y="2173923"/>
            <a:ext cx="7022753" cy="1144609"/>
          </a:xfrm>
          <a:prstGeom prst="rect">
            <a:avLst/>
          </a:prstGeom>
        </p:spPr>
        <p:txBody>
          <a:bodyPr lIns="0" tIns="0" rIns="0" bIns="0" rtlCol="0" anchor="t">
            <a:spAutoFit/>
          </a:bodyPr>
          <a:lstStyle/>
          <a:p>
            <a:pPr algn="ctr">
              <a:lnSpc>
                <a:spcPts val="9800"/>
              </a:lnSpc>
              <a:spcBef>
                <a:spcPct val="0"/>
              </a:spcBef>
            </a:pPr>
            <a:r>
              <a:rPr lang="en-US" sz="6600" dirty="0">
                <a:solidFill>
                  <a:srgbClr val="000000"/>
                </a:solidFill>
                <a:latin typeface="つなぎゴシック"/>
              </a:rPr>
              <a:t>(RA) RADIUM-226</a:t>
            </a:r>
          </a:p>
        </p:txBody>
      </p:sp>
      <p:sp>
        <p:nvSpPr>
          <p:cNvPr id="10" name="TextBox 10"/>
          <p:cNvSpPr txBox="1"/>
          <p:nvPr/>
        </p:nvSpPr>
        <p:spPr>
          <a:xfrm>
            <a:off x="7181314" y="3424858"/>
            <a:ext cx="3925372" cy="569195"/>
          </a:xfrm>
          <a:prstGeom prst="rect">
            <a:avLst/>
          </a:prstGeom>
        </p:spPr>
        <p:txBody>
          <a:bodyPr lIns="0" tIns="0" rIns="0" bIns="0" rtlCol="0" anchor="t">
            <a:spAutoFit/>
          </a:bodyPr>
          <a:lstStyle/>
          <a:p>
            <a:pPr algn="ctr">
              <a:lnSpc>
                <a:spcPts val="4900"/>
              </a:lnSpc>
              <a:spcBef>
                <a:spcPct val="0"/>
              </a:spcBef>
            </a:pPr>
            <a:r>
              <a:rPr lang="en-US" sz="3200" dirty="0">
                <a:solidFill>
                  <a:srgbClr val="000000"/>
                </a:solidFill>
                <a:latin typeface="つなぎゴシック"/>
              </a:rPr>
              <a:t>Half-life: </a:t>
            </a:r>
            <a:r>
              <a:rPr lang="en-US" sz="3200" dirty="0">
                <a:solidFill>
                  <a:srgbClr val="FF3131"/>
                </a:solidFill>
                <a:latin typeface="つなぎゴシック"/>
              </a:rPr>
              <a:t>1600 years</a:t>
            </a:r>
          </a:p>
        </p:txBody>
      </p:sp>
      <p:sp>
        <p:nvSpPr>
          <p:cNvPr id="11" name="TextBox 11"/>
          <p:cNvSpPr txBox="1"/>
          <p:nvPr/>
        </p:nvSpPr>
        <p:spPr>
          <a:xfrm>
            <a:off x="1196892" y="3689970"/>
            <a:ext cx="16230600" cy="5090160"/>
          </a:xfrm>
          <a:prstGeom prst="rect">
            <a:avLst/>
          </a:prstGeom>
        </p:spPr>
        <p:txBody>
          <a:bodyPr lIns="0" tIns="0" rIns="0" bIns="0" rtlCol="0" anchor="t">
            <a:spAutoFit/>
          </a:bodyPr>
          <a:lstStyle/>
          <a:p>
            <a:pPr>
              <a:lnSpc>
                <a:spcPts val="5040"/>
              </a:lnSpc>
            </a:pPr>
            <a:r>
              <a:rPr lang="en-US" sz="3600" dirty="0">
                <a:solidFill>
                  <a:srgbClr val="000000"/>
                </a:solidFill>
                <a:latin typeface="つなぎゴシック"/>
              </a:rPr>
              <a:t>Effects:</a:t>
            </a:r>
          </a:p>
          <a:p>
            <a:pPr marL="777240" lvl="1" indent="-388620">
              <a:lnSpc>
                <a:spcPts val="5040"/>
              </a:lnSpc>
              <a:buFont typeface="Arial"/>
              <a:buChar char="•"/>
            </a:pPr>
            <a:r>
              <a:rPr lang="en-US" sz="3600" dirty="0">
                <a:solidFill>
                  <a:srgbClr val="000000"/>
                </a:solidFill>
                <a:latin typeface="つなぎゴシック"/>
              </a:rPr>
              <a:t>Exposure to higher levels of radium over a long period can lead to death and other severe health problems.</a:t>
            </a:r>
          </a:p>
          <a:p>
            <a:pPr marL="777240" lvl="1" indent="-388620">
              <a:lnSpc>
                <a:spcPts val="5040"/>
              </a:lnSpc>
              <a:buFont typeface="Arial"/>
              <a:buChar char="•"/>
            </a:pPr>
            <a:r>
              <a:rPr lang="en-US" sz="3600" dirty="0">
                <a:solidFill>
                  <a:srgbClr val="000000"/>
                </a:solidFill>
                <a:latin typeface="つなぎゴシック"/>
              </a:rPr>
              <a:t>Levels of radium can cause cancer (especially bone cancer), anemia, a problem with the blood; fractured teeth and cavities, and growths in the eyes called cataracts.</a:t>
            </a:r>
          </a:p>
          <a:p>
            <a:pPr marL="777240" lvl="1" indent="-388620">
              <a:lnSpc>
                <a:spcPts val="5040"/>
              </a:lnSpc>
              <a:spcBef>
                <a:spcPct val="0"/>
              </a:spcBef>
              <a:buFont typeface="Arial"/>
              <a:buChar char="•"/>
            </a:pPr>
            <a:r>
              <a:rPr lang="en-US" sz="3600" dirty="0">
                <a:solidFill>
                  <a:srgbClr val="000000"/>
                </a:solidFill>
                <a:latin typeface="つなぎゴシック"/>
              </a:rPr>
              <a:t>Radium exposure has resulted in acute leukopenia, necrosis of the jaw, and other effects.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193</TotalTime>
  <Words>1715</Words>
  <Application>Microsoft Office PowerPoint</Application>
  <PresentationFormat>Custom</PresentationFormat>
  <Paragraphs>220</Paragraphs>
  <Slides>27</Slides>
  <Notes>0</Notes>
  <HiddenSlides>0</HiddenSlides>
  <MMClips>0</MMClips>
  <ScaleCrop>false</ScaleCrop>
  <HeadingPairs>
    <vt:vector size="4" baseType="variant">
      <vt:variant>
        <vt:lpstr>Theme</vt:lpstr>
      </vt:variant>
      <vt:variant>
        <vt:i4>1</vt:i4>
      </vt:variant>
      <vt:variant>
        <vt:lpstr>Slide Titles</vt:lpstr>
      </vt:variant>
      <vt:variant>
        <vt:i4>27</vt:i4>
      </vt:variant>
    </vt:vector>
  </HeadingPairs>
  <TitlesOfParts>
    <vt:vector size="28"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CPT GENERAL MATHEMATICS</dc:title>
  <cp:lastModifiedBy>Guest User</cp:lastModifiedBy>
  <cp:revision>7</cp:revision>
  <dcterms:created xsi:type="dcterms:W3CDTF">2006-08-16T00:00:00Z</dcterms:created>
  <dcterms:modified xsi:type="dcterms:W3CDTF">2023-12-09T03:33:31Z</dcterms:modified>
  <dc:identifier>DAF2NK1T2aQ</dc:identifier>
</cp:coreProperties>
</file>